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sldIdLst>
    <p:sldId id="256" r:id="rId2"/>
    <p:sldId id="261" r:id="rId3"/>
    <p:sldId id="265" r:id="rId4"/>
    <p:sldId id="262" r:id="rId5"/>
    <p:sldId id="267" r:id="rId6"/>
    <p:sldId id="268" r:id="rId7"/>
    <p:sldId id="276" r:id="rId8"/>
    <p:sldId id="277" r:id="rId9"/>
    <p:sldId id="264" r:id="rId10"/>
    <p:sldId id="263" r:id="rId11"/>
    <p:sldId id="259" r:id="rId12"/>
    <p:sldId id="260" r:id="rId13"/>
    <p:sldId id="271" r:id="rId14"/>
    <p:sldId id="275" r:id="rId15"/>
    <p:sldId id="285" r:id="rId16"/>
    <p:sldId id="270" r:id="rId17"/>
    <p:sldId id="289" r:id="rId18"/>
    <p:sldId id="290" r:id="rId19"/>
    <p:sldId id="291" r:id="rId20"/>
    <p:sldId id="292" r:id="rId21"/>
    <p:sldId id="293" r:id="rId22"/>
    <p:sldId id="294" r:id="rId23"/>
    <p:sldId id="303" r:id="rId24"/>
    <p:sldId id="295" r:id="rId25"/>
    <p:sldId id="296" r:id="rId26"/>
    <p:sldId id="287" r:id="rId27"/>
    <p:sldId id="288" r:id="rId28"/>
    <p:sldId id="300" r:id="rId29"/>
    <p:sldId id="301" r:id="rId30"/>
    <p:sldId id="297" r:id="rId31"/>
    <p:sldId id="298" r:id="rId32"/>
    <p:sldId id="299" r:id="rId33"/>
    <p:sldId id="302" r:id="rId34"/>
    <p:sldId id="286" r:id="rId35"/>
    <p:sldId id="28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5439"/>
  </p:normalViewPr>
  <p:slideViewPr>
    <p:cSldViewPr snapToGrid="0" snapToObjects="1">
      <p:cViewPr varScale="1">
        <p:scale>
          <a:sx n="69" d="100"/>
          <a:sy n="69" d="100"/>
        </p:scale>
        <p:origin x="696" y="66"/>
      </p:cViewPr>
      <p:guideLst/>
    </p:cSldViewPr>
  </p:slideViewPr>
  <p:notesTextViewPr>
    <p:cViewPr>
      <p:scale>
        <a:sx n="1" d="1"/>
        <a:sy n="1" d="1"/>
      </p:scale>
      <p:origin x="0" y="0"/>
    </p:cViewPr>
  </p:notesTextViewPr>
  <p:sorterViewPr>
    <p:cViewPr>
      <p:scale>
        <a:sx n="100" d="100"/>
        <a:sy n="100" d="100"/>
      </p:scale>
      <p:origin x="0" y="-111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3514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9630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26927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8907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9810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6584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940688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0286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99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054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24578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826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5693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4146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66585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1705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10/30/2021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10810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Appendix%20A,%20B%20&amp;%20C%2030.10.21.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5B98-428E-264D-8B35-98DCF7DA49E6}"/>
              </a:ext>
            </a:extLst>
          </p:cNvPr>
          <p:cNvSpPr>
            <a:spLocks noGrp="1"/>
          </p:cNvSpPr>
          <p:nvPr>
            <p:ph type="ctrTitle"/>
          </p:nvPr>
        </p:nvSpPr>
        <p:spPr>
          <a:xfrm>
            <a:off x="402479" y="126797"/>
            <a:ext cx="11387042" cy="4934324"/>
          </a:xfrm>
        </p:spPr>
        <p:txBody>
          <a:bodyPr>
            <a:normAutofit fontScale="90000"/>
          </a:bodyPr>
          <a:lstStyle/>
          <a:p>
            <a:pPr algn="ctr"/>
            <a:r>
              <a:rPr lang="en-US" dirty="0">
                <a:solidFill>
                  <a:srgbClr val="002060"/>
                </a:solidFill>
              </a:rPr>
              <a:t>NATIONAL EDUCATION POLICY </a:t>
            </a:r>
            <a:br>
              <a:rPr lang="en-US" dirty="0">
                <a:solidFill>
                  <a:srgbClr val="002060"/>
                </a:solidFill>
              </a:rPr>
            </a:br>
            <a:r>
              <a:rPr lang="en-US" dirty="0">
                <a:solidFill>
                  <a:srgbClr val="002060"/>
                </a:solidFill>
              </a:rPr>
              <a:t>2020</a:t>
            </a:r>
            <a:br>
              <a:rPr lang="en-US" dirty="0">
                <a:solidFill>
                  <a:srgbClr val="002060"/>
                </a:solidFill>
              </a:rPr>
            </a:br>
            <a:br>
              <a:rPr lang="en-US" dirty="0">
                <a:solidFill>
                  <a:srgbClr val="002060"/>
                </a:solidFill>
              </a:rPr>
            </a:br>
            <a:r>
              <a:rPr lang="en-US" dirty="0">
                <a:solidFill>
                  <a:srgbClr val="002060"/>
                </a:solidFill>
              </a:rPr>
              <a:t>An introductory understanding </a:t>
            </a:r>
            <a:br>
              <a:rPr lang="en-US" dirty="0">
                <a:solidFill>
                  <a:srgbClr val="002060"/>
                </a:solidFill>
              </a:rPr>
            </a:br>
            <a:r>
              <a:rPr lang="en-US" dirty="0">
                <a:solidFill>
                  <a:srgbClr val="002060"/>
                </a:solidFill>
              </a:rPr>
              <a:t>for the Higher Education system </a:t>
            </a:r>
            <a:br>
              <a:rPr lang="en-US" dirty="0">
                <a:solidFill>
                  <a:srgbClr val="002060"/>
                </a:solidFill>
              </a:rPr>
            </a:br>
            <a:r>
              <a:rPr lang="en-US" dirty="0">
                <a:solidFill>
                  <a:srgbClr val="002060"/>
                </a:solidFill>
              </a:rPr>
              <a:t>Govt of Karnataka</a:t>
            </a:r>
          </a:p>
        </p:txBody>
      </p:sp>
      <p:sp>
        <p:nvSpPr>
          <p:cNvPr id="3" name="Subtitle 2">
            <a:extLst>
              <a:ext uri="{FF2B5EF4-FFF2-40B4-BE49-F238E27FC236}">
                <a16:creationId xmlns:a16="http://schemas.microsoft.com/office/drawing/2014/main" id="{2AC53B10-C3BA-9B49-81DA-10779253DFC0}"/>
              </a:ext>
            </a:extLst>
          </p:cNvPr>
          <p:cNvSpPr>
            <a:spLocks noGrp="1"/>
          </p:cNvSpPr>
          <p:nvPr>
            <p:ph type="subTitle" idx="1"/>
          </p:nvPr>
        </p:nvSpPr>
        <p:spPr>
          <a:xfrm>
            <a:off x="2212532" y="5061121"/>
            <a:ext cx="7766936" cy="1094793"/>
          </a:xfrm>
        </p:spPr>
        <p:txBody>
          <a:bodyPr>
            <a:normAutofit/>
          </a:bodyPr>
          <a:lstStyle/>
          <a:p>
            <a:endParaRPr lang="en-US" sz="2800" dirty="0"/>
          </a:p>
          <a:p>
            <a:pPr algn="ctr"/>
            <a:r>
              <a:rPr lang="en-US" sz="2800" b="1" dirty="0">
                <a:solidFill>
                  <a:srgbClr val="002060"/>
                </a:solidFill>
                <a:latin typeface="Arial" panose="020B0604020202020204" pitchFamily="34" charset="0"/>
                <a:cs typeface="Arial" panose="020B0604020202020204" pitchFamily="34" charset="0"/>
              </a:rPr>
              <a:t>Prof. Syed Ashfaq Ahmed</a:t>
            </a:r>
          </a:p>
        </p:txBody>
      </p:sp>
    </p:spTree>
    <p:extLst>
      <p:ext uri="{BB962C8B-B14F-4D97-AF65-F5344CB8AC3E}">
        <p14:creationId xmlns:p14="http://schemas.microsoft.com/office/powerpoint/2010/main" val="560043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6F71-F1C8-0B4C-86A6-138A0E900699}"/>
              </a:ext>
            </a:extLst>
          </p:cNvPr>
          <p:cNvSpPr>
            <a:spLocks noGrp="1"/>
          </p:cNvSpPr>
          <p:nvPr>
            <p:ph type="title"/>
          </p:nvPr>
        </p:nvSpPr>
        <p:spPr>
          <a:xfrm>
            <a:off x="677334" y="156238"/>
            <a:ext cx="8596668" cy="1320800"/>
          </a:xfrm>
        </p:spPr>
        <p:txBody>
          <a:bodyPr/>
          <a:lstStyle/>
          <a:p>
            <a:r>
              <a:rPr lang="en-US" dirty="0"/>
              <a:t>How is this proposed: main points</a:t>
            </a:r>
          </a:p>
        </p:txBody>
      </p:sp>
      <p:sp>
        <p:nvSpPr>
          <p:cNvPr id="3" name="Content Placeholder 2">
            <a:extLst>
              <a:ext uri="{FF2B5EF4-FFF2-40B4-BE49-F238E27FC236}">
                <a16:creationId xmlns:a16="http://schemas.microsoft.com/office/drawing/2014/main" id="{D74573B7-FA54-4F48-A972-6E9AA8827746}"/>
              </a:ext>
            </a:extLst>
          </p:cNvPr>
          <p:cNvSpPr>
            <a:spLocks noGrp="1"/>
          </p:cNvSpPr>
          <p:nvPr>
            <p:ph idx="1"/>
          </p:nvPr>
        </p:nvSpPr>
        <p:spPr>
          <a:xfrm>
            <a:off x="677334" y="1030289"/>
            <a:ext cx="8596668" cy="3880773"/>
          </a:xfrm>
        </p:spPr>
        <p:txBody>
          <a:bodyPr>
            <a:noAutofit/>
          </a:bodyPr>
          <a:lstStyle/>
          <a:p>
            <a:pPr fontAlgn="base"/>
            <a:r>
              <a:rPr lang="en-IN" sz="3200" dirty="0">
                <a:latin typeface="Arial" panose="020B0604020202020204" pitchFamily="34" charset="0"/>
                <a:cs typeface="Arial" panose="020B0604020202020204" pitchFamily="34" charset="0"/>
              </a:rPr>
              <a:t>All Universities to be multi-disciplinary by 2040. No more subject specific universities.</a:t>
            </a:r>
          </a:p>
          <a:p>
            <a:pPr fontAlgn="base"/>
            <a:r>
              <a:rPr lang="en-IN" sz="3200" dirty="0">
                <a:latin typeface="Arial" panose="020B0604020202020204" pitchFamily="34" charset="0"/>
                <a:cs typeface="Arial" panose="020B0604020202020204" pitchFamily="34" charset="0"/>
              </a:rPr>
              <a:t>Deemed, Unitary, Affiliating University to be phased out. Only the word University to be used.</a:t>
            </a:r>
          </a:p>
          <a:p>
            <a:pPr fontAlgn="base"/>
            <a:r>
              <a:rPr lang="en-IN" sz="3200" dirty="0">
                <a:latin typeface="Arial" panose="020B0604020202020204" pitchFamily="34" charset="0"/>
                <a:cs typeface="Arial" panose="020B0604020202020204" pitchFamily="34" charset="0"/>
              </a:rPr>
              <a:t>Based on the core activities, Universities to be designated as Teaching University or Research University.</a:t>
            </a:r>
          </a:p>
          <a:p>
            <a:endParaRPr lang="en-US" sz="3200" dirty="0"/>
          </a:p>
        </p:txBody>
      </p:sp>
    </p:spTree>
    <p:extLst>
      <p:ext uri="{BB962C8B-B14F-4D97-AF65-F5344CB8AC3E}">
        <p14:creationId xmlns:p14="http://schemas.microsoft.com/office/powerpoint/2010/main" val="78352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4573B7-FA54-4F48-A972-6E9AA8827746}"/>
              </a:ext>
            </a:extLst>
          </p:cNvPr>
          <p:cNvSpPr>
            <a:spLocks noGrp="1"/>
          </p:cNvSpPr>
          <p:nvPr>
            <p:ph idx="1"/>
          </p:nvPr>
        </p:nvSpPr>
        <p:spPr>
          <a:xfrm>
            <a:off x="677334" y="1099344"/>
            <a:ext cx="9063566" cy="4659311"/>
          </a:xfrm>
        </p:spPr>
        <p:txBody>
          <a:bodyPr>
            <a:normAutofit/>
          </a:bodyPr>
          <a:lstStyle/>
          <a:p>
            <a:pPr fontAlgn="base"/>
            <a:r>
              <a:rPr lang="en-IN" sz="3600" dirty="0">
                <a:latin typeface="Arial" panose="020B0604020202020204" pitchFamily="34" charset="0"/>
                <a:cs typeface="Arial" panose="020B0604020202020204" pitchFamily="34" charset="0"/>
              </a:rPr>
              <a:t>Affiliated colleges to be phased out.</a:t>
            </a:r>
          </a:p>
          <a:p>
            <a:pPr fontAlgn="base"/>
            <a:r>
              <a:rPr lang="en-IN" sz="3600" dirty="0">
                <a:latin typeface="Arial" panose="020B0604020202020204" pitchFamily="34" charset="0"/>
                <a:cs typeface="Arial" panose="020B0604020202020204" pitchFamily="34" charset="0"/>
              </a:rPr>
              <a:t>All Colleges to be either autonomous or be eligible to be designated as Teaching University or Research University. </a:t>
            </a:r>
          </a:p>
          <a:p>
            <a:endParaRPr lang="en-US" sz="3600" dirty="0"/>
          </a:p>
        </p:txBody>
      </p:sp>
    </p:spTree>
    <p:extLst>
      <p:ext uri="{BB962C8B-B14F-4D97-AF65-F5344CB8AC3E}">
        <p14:creationId xmlns:p14="http://schemas.microsoft.com/office/powerpoint/2010/main" val="1626782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862D47-1D83-C042-8780-01BCE4E7658C}"/>
              </a:ext>
            </a:extLst>
          </p:cNvPr>
          <p:cNvSpPr>
            <a:spLocks noGrp="1"/>
          </p:cNvSpPr>
          <p:nvPr>
            <p:ph idx="1"/>
          </p:nvPr>
        </p:nvSpPr>
        <p:spPr>
          <a:xfrm>
            <a:off x="677334" y="420689"/>
            <a:ext cx="8596668" cy="3880773"/>
          </a:xfrm>
        </p:spPr>
        <p:txBody>
          <a:bodyPr>
            <a:noAutofit/>
          </a:bodyPr>
          <a:lstStyle/>
          <a:p>
            <a:pPr fontAlgn="base"/>
            <a:r>
              <a:rPr lang="en-IN" sz="3600" dirty="0">
                <a:latin typeface="Arial" panose="020B0604020202020204" pitchFamily="34" charset="0"/>
                <a:cs typeface="Arial" panose="020B0604020202020204" pitchFamily="34" charset="0"/>
              </a:rPr>
              <a:t>CBCS to be in place.</a:t>
            </a:r>
          </a:p>
          <a:p>
            <a:pPr fontAlgn="base"/>
            <a:r>
              <a:rPr lang="en-IN" sz="3600" dirty="0">
                <a:latin typeface="Arial" panose="020B0604020202020204" pitchFamily="34" charset="0"/>
                <a:cs typeface="Arial" panose="020B0604020202020204" pitchFamily="34" charset="0"/>
              </a:rPr>
              <a:t>Credits earned can be from any discipline or field.</a:t>
            </a:r>
          </a:p>
          <a:p>
            <a:pPr fontAlgn="base"/>
            <a:r>
              <a:rPr lang="en-IN" sz="3600" dirty="0">
                <a:latin typeface="Arial" panose="020B0604020202020204" pitchFamily="34" charset="0"/>
                <a:cs typeface="Arial" panose="020B0604020202020204" pitchFamily="34" charset="0"/>
              </a:rPr>
              <a:t>Vocational or skill training must.</a:t>
            </a:r>
          </a:p>
          <a:p>
            <a:pPr fontAlgn="base"/>
            <a:r>
              <a:rPr lang="en-IN" sz="3600" dirty="0">
                <a:latin typeface="Arial" panose="020B0604020202020204" pitchFamily="34" charset="0"/>
                <a:cs typeface="Arial" panose="020B0604020202020204" pitchFamily="34" charset="0"/>
              </a:rPr>
              <a:t>Continuous assessments with no single High Stake exam</a:t>
            </a:r>
          </a:p>
          <a:p>
            <a:pPr fontAlgn="base"/>
            <a:r>
              <a:rPr lang="en-IN" sz="3600" dirty="0">
                <a:latin typeface="Arial" panose="020B0604020202020204" pitchFamily="34" charset="0"/>
                <a:cs typeface="Arial" panose="020B0604020202020204" pitchFamily="34" charset="0"/>
              </a:rPr>
              <a:t>Freedom at University level to innovatively change, amend, add to the syllabus. </a:t>
            </a:r>
          </a:p>
          <a:p>
            <a:endParaRPr lang="en-US" sz="3600" dirty="0"/>
          </a:p>
        </p:txBody>
      </p:sp>
    </p:spTree>
    <p:extLst>
      <p:ext uri="{BB962C8B-B14F-4D97-AF65-F5344CB8AC3E}">
        <p14:creationId xmlns:p14="http://schemas.microsoft.com/office/powerpoint/2010/main" val="2624006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068C5E-CDE9-AA42-B1B9-6FF6D2D76C27}"/>
              </a:ext>
            </a:extLst>
          </p:cNvPr>
          <p:cNvSpPr>
            <a:spLocks noGrp="1"/>
          </p:cNvSpPr>
          <p:nvPr>
            <p:ph idx="1"/>
          </p:nvPr>
        </p:nvSpPr>
        <p:spPr>
          <a:xfrm>
            <a:off x="677334" y="1488613"/>
            <a:ext cx="8596668" cy="3880773"/>
          </a:xfrm>
        </p:spPr>
        <p:txBody>
          <a:bodyPr>
            <a:normAutofit/>
          </a:bodyPr>
          <a:lstStyle/>
          <a:p>
            <a:r>
              <a:rPr lang="en-US" sz="3600" dirty="0">
                <a:latin typeface="Arial" panose="020B0604020202020204" pitchFamily="34" charset="0"/>
                <a:cs typeface="Arial" panose="020B0604020202020204" pitchFamily="34" charset="0"/>
              </a:rPr>
              <a:t>Harmful hierarchies eliminated – ordering of education attainment by value of the degree (certificate, diploma, degree) and differentiation between Arts, Sciences and Humanities eliminated. </a:t>
            </a:r>
          </a:p>
        </p:txBody>
      </p:sp>
    </p:spTree>
    <p:extLst>
      <p:ext uri="{BB962C8B-B14F-4D97-AF65-F5344CB8AC3E}">
        <p14:creationId xmlns:p14="http://schemas.microsoft.com/office/powerpoint/2010/main" val="3235111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09B1D7-802F-024F-846A-2B459BA38F8C}"/>
              </a:ext>
            </a:extLst>
          </p:cNvPr>
          <p:cNvSpPr>
            <a:spLocks noGrp="1"/>
          </p:cNvSpPr>
          <p:nvPr>
            <p:ph idx="1"/>
          </p:nvPr>
        </p:nvSpPr>
        <p:spPr>
          <a:xfrm>
            <a:off x="677334" y="736600"/>
            <a:ext cx="8951575" cy="4346832"/>
          </a:xfrm>
        </p:spPr>
        <p:txBody>
          <a:bodyPr>
            <a:noAutofit/>
          </a:bodyPr>
          <a:lstStyle/>
          <a:p>
            <a:r>
              <a:rPr lang="en-US" sz="3600" dirty="0">
                <a:latin typeface="Arial" panose="020B0604020202020204" pitchFamily="34" charset="0"/>
                <a:cs typeface="Arial" panose="020B0604020202020204" pitchFamily="34" charset="0"/>
              </a:rPr>
              <a:t>The NEP is a visionary and bold document.</a:t>
            </a:r>
          </a:p>
          <a:p>
            <a:r>
              <a:rPr lang="en-US" sz="3600" dirty="0">
                <a:latin typeface="Arial" panose="020B0604020202020204" pitchFamily="34" charset="0"/>
                <a:cs typeface="Arial" panose="020B0604020202020204" pitchFamily="34" charset="0"/>
              </a:rPr>
              <a:t>it is the commitment of the country to better itself in a meaningful and truthful way so that the Universities actually do what they are instituted for – a specific purpose academic institution.. </a:t>
            </a:r>
          </a:p>
        </p:txBody>
      </p:sp>
    </p:spTree>
    <p:extLst>
      <p:ext uri="{BB962C8B-B14F-4D97-AF65-F5344CB8AC3E}">
        <p14:creationId xmlns:p14="http://schemas.microsoft.com/office/powerpoint/2010/main" val="1931852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45619B-3AD8-6042-A6A0-0861168D395A}"/>
              </a:ext>
            </a:extLst>
          </p:cNvPr>
          <p:cNvSpPr>
            <a:spLocks noGrp="1"/>
          </p:cNvSpPr>
          <p:nvPr>
            <p:ph idx="1"/>
          </p:nvPr>
        </p:nvSpPr>
        <p:spPr>
          <a:xfrm>
            <a:off x="1797666" y="972906"/>
            <a:ext cx="8596668" cy="4912187"/>
          </a:xfrm>
        </p:spPr>
        <p:txBody>
          <a:bodyPr>
            <a:noAutofit/>
          </a:bodyPr>
          <a:lstStyle/>
          <a:p>
            <a:pPr marL="0" indent="0">
              <a:buNone/>
            </a:pPr>
            <a:r>
              <a:rPr lang="en-US" sz="3600" dirty="0">
                <a:latin typeface="Arial" panose="020B0604020202020204" pitchFamily="34" charset="0"/>
                <a:cs typeface="Arial" panose="020B0604020202020204" pitchFamily="34" charset="0"/>
              </a:rPr>
              <a:t> </a:t>
            </a:r>
          </a:p>
          <a:p>
            <a:r>
              <a:rPr lang="en-US" sz="3600" dirty="0">
                <a:latin typeface="Arial" panose="020B0604020202020204" pitchFamily="34" charset="0"/>
                <a:cs typeface="Arial" panose="020B0604020202020204" pitchFamily="34" charset="0"/>
              </a:rPr>
              <a:t>The next 10 years will decide if India continues to grow in the field of higher education with competence and quality not only training people for export but also as an import destination for intellect and manpower. </a:t>
            </a:r>
          </a:p>
          <a:p>
            <a:endParaRPr lang="en-US" sz="3600" dirty="0"/>
          </a:p>
        </p:txBody>
      </p:sp>
    </p:spTree>
    <p:extLst>
      <p:ext uri="{BB962C8B-B14F-4D97-AF65-F5344CB8AC3E}">
        <p14:creationId xmlns:p14="http://schemas.microsoft.com/office/powerpoint/2010/main" val="2253327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071216-985D-C74E-A909-8C743637628D}"/>
              </a:ext>
            </a:extLst>
          </p:cNvPr>
          <p:cNvSpPr>
            <a:spLocks noGrp="1"/>
          </p:cNvSpPr>
          <p:nvPr>
            <p:ph idx="1"/>
          </p:nvPr>
        </p:nvSpPr>
        <p:spPr>
          <a:xfrm>
            <a:off x="677333" y="433389"/>
            <a:ext cx="9090121" cy="5898138"/>
          </a:xfrm>
        </p:spPr>
        <p:txBody>
          <a:bodyPr>
            <a:noAutofit/>
          </a:bodyPr>
          <a:lstStyle/>
          <a:p>
            <a:r>
              <a:rPr lang="en-US" sz="3200" dirty="0">
                <a:solidFill>
                  <a:schemeClr val="tx1"/>
                </a:solidFill>
                <a:latin typeface="Arial" panose="020B0604020202020204" pitchFamily="34" charset="0"/>
                <a:cs typeface="Arial" panose="020B0604020202020204" pitchFamily="34" charset="0"/>
              </a:rPr>
              <a:t>All degree courses at the Undergraduate level to be of 4 year duration.</a:t>
            </a:r>
          </a:p>
          <a:p>
            <a:r>
              <a:rPr lang="en-US" sz="3200" dirty="0">
                <a:solidFill>
                  <a:schemeClr val="tx1"/>
                </a:solidFill>
                <a:latin typeface="Arial" panose="020B0604020202020204" pitchFamily="34" charset="0"/>
                <a:cs typeface="Arial" panose="020B0604020202020204" pitchFamily="34" charset="0"/>
              </a:rPr>
              <a:t>Postgraduate level courses to be of one year.</a:t>
            </a:r>
          </a:p>
          <a:p>
            <a:r>
              <a:rPr lang="en-US" sz="3200" dirty="0">
                <a:solidFill>
                  <a:schemeClr val="tx1"/>
                </a:solidFill>
                <a:latin typeface="Arial" panose="020B0604020202020204" pitchFamily="34" charset="0"/>
                <a:cs typeface="Arial" panose="020B0604020202020204" pitchFamily="34" charset="0"/>
              </a:rPr>
              <a:t>M.Phil. To be discontinued</a:t>
            </a:r>
          </a:p>
          <a:p>
            <a:r>
              <a:rPr lang="en-US" sz="3200" dirty="0">
                <a:solidFill>
                  <a:schemeClr val="tx1"/>
                </a:solidFill>
                <a:latin typeface="Arial" panose="020B0604020202020204" pitchFamily="34" charset="0"/>
                <a:cs typeface="Arial" panose="020B0604020202020204" pitchFamily="34" charset="0"/>
              </a:rPr>
              <a:t>Multiple exit and entry points for the students. </a:t>
            </a:r>
          </a:p>
          <a:p>
            <a:r>
              <a:rPr lang="en-US" sz="3200" dirty="0">
                <a:solidFill>
                  <a:schemeClr val="tx1"/>
                </a:solidFill>
                <a:latin typeface="Arial" panose="020B0604020202020204" pitchFamily="34" charset="0"/>
                <a:cs typeface="Arial" panose="020B0604020202020204" pitchFamily="34" charset="0"/>
              </a:rPr>
              <a:t>Exit after 1 year with a certificate</a:t>
            </a:r>
          </a:p>
          <a:p>
            <a:r>
              <a:rPr lang="en-US" sz="3200" dirty="0">
                <a:solidFill>
                  <a:schemeClr val="tx1"/>
                </a:solidFill>
                <a:latin typeface="Arial" panose="020B0604020202020204" pitchFamily="34" charset="0"/>
                <a:cs typeface="Arial" panose="020B0604020202020204" pitchFamily="34" charset="0"/>
              </a:rPr>
              <a:t>Exit after 2 years with a diploma</a:t>
            </a:r>
          </a:p>
          <a:p>
            <a:r>
              <a:rPr lang="en-US" sz="3200" dirty="0">
                <a:solidFill>
                  <a:schemeClr val="tx1"/>
                </a:solidFill>
                <a:latin typeface="Arial" panose="020B0604020202020204" pitchFamily="34" charset="0"/>
                <a:cs typeface="Arial" panose="020B0604020202020204" pitchFamily="34" charset="0"/>
              </a:rPr>
              <a:t>Exit after 3 years with a degree</a:t>
            </a:r>
          </a:p>
          <a:p>
            <a:r>
              <a:rPr lang="en-US" sz="3200" dirty="0">
                <a:solidFill>
                  <a:schemeClr val="tx1"/>
                </a:solidFill>
                <a:latin typeface="Arial" panose="020B0604020202020204" pitchFamily="34" charset="0"/>
                <a:cs typeface="Arial" panose="020B0604020202020204" pitchFamily="34" charset="0"/>
              </a:rPr>
              <a:t>Exit after 4 years with a degree with research (Honours). </a:t>
            </a:r>
          </a:p>
          <a:p>
            <a:endParaRPr lang="en-US" sz="3200" dirty="0">
              <a:solidFill>
                <a:schemeClr val="tx1"/>
              </a:solidFill>
            </a:endParaRPr>
          </a:p>
        </p:txBody>
      </p:sp>
    </p:spTree>
    <p:extLst>
      <p:ext uri="{BB962C8B-B14F-4D97-AF65-F5344CB8AC3E}">
        <p14:creationId xmlns:p14="http://schemas.microsoft.com/office/powerpoint/2010/main" val="904534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92C2D06-4E55-4AA0-9BD4-389042D89185}"/>
              </a:ext>
            </a:extLst>
          </p:cNvPr>
          <p:cNvPicPr>
            <a:picLocks noChangeAspect="1"/>
          </p:cNvPicPr>
          <p:nvPr/>
        </p:nvPicPr>
        <p:blipFill>
          <a:blip r:embed="rId2"/>
          <a:stretch>
            <a:fillRect/>
          </a:stretch>
        </p:blipFill>
        <p:spPr>
          <a:xfrm>
            <a:off x="0" y="688015"/>
            <a:ext cx="12192000" cy="5481969"/>
          </a:xfrm>
          <a:prstGeom prst="rect">
            <a:avLst/>
          </a:prstGeom>
        </p:spPr>
      </p:pic>
    </p:spTree>
    <p:extLst>
      <p:ext uri="{BB962C8B-B14F-4D97-AF65-F5344CB8AC3E}">
        <p14:creationId xmlns:p14="http://schemas.microsoft.com/office/powerpoint/2010/main" val="1878608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E80B8E-4352-4F50-9125-071B8B77EED5}"/>
              </a:ext>
            </a:extLst>
          </p:cNvPr>
          <p:cNvSpPr>
            <a:spLocks noGrp="1"/>
          </p:cNvSpPr>
          <p:nvPr>
            <p:ph idx="1"/>
          </p:nvPr>
        </p:nvSpPr>
        <p:spPr>
          <a:xfrm>
            <a:off x="865139" y="612688"/>
            <a:ext cx="9096279" cy="5164657"/>
          </a:xfrm>
        </p:spPr>
        <p:txBody>
          <a:bodyPr>
            <a:noAutofit/>
          </a:bodyPr>
          <a:lstStyle/>
          <a:p>
            <a:r>
              <a:rPr lang="en-US" sz="3200" dirty="0">
                <a:solidFill>
                  <a:schemeClr val="tx1"/>
                </a:solidFill>
              </a:rPr>
              <a:t>The students shall be required to earn at least fifty per cent of the credits from the Higher Education Institution (HEI) awarding the degree or diploma or certificate: Provided further that, </a:t>
            </a:r>
            <a:r>
              <a:rPr lang="en-US" sz="3200" b="1" dirty="0">
                <a:solidFill>
                  <a:schemeClr val="tx1"/>
                </a:solidFill>
                <a:effectLst>
                  <a:outerShdw blurRad="38100" dist="38100" dir="2700000" algn="tl">
                    <a:srgbClr val="000000">
                      <a:alpha val="43137"/>
                    </a:srgbClr>
                  </a:outerShdw>
                </a:effectLst>
              </a:rPr>
              <a:t>the student shall be required to earn the required number of credits in the core subject area necessary for the award of the degree or Diploma or Certificate</a:t>
            </a:r>
            <a:r>
              <a:rPr lang="en-US" sz="3200" dirty="0">
                <a:solidFill>
                  <a:schemeClr val="tx1"/>
                </a:solidFill>
              </a:rPr>
              <a:t>, as specified by the degree-awarding HEI, in which the student is enrolled.</a:t>
            </a:r>
            <a:endParaRPr lang="en-IN" sz="3200" dirty="0">
              <a:solidFill>
                <a:schemeClr val="tx1"/>
              </a:solidFill>
            </a:endParaRPr>
          </a:p>
        </p:txBody>
      </p:sp>
    </p:spTree>
    <p:extLst>
      <p:ext uri="{BB962C8B-B14F-4D97-AF65-F5344CB8AC3E}">
        <p14:creationId xmlns:p14="http://schemas.microsoft.com/office/powerpoint/2010/main" val="3734231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0C53B9-1B10-4769-8ABA-C055FD7C728A}"/>
              </a:ext>
            </a:extLst>
          </p:cNvPr>
          <p:cNvSpPr>
            <a:spLocks noGrp="1"/>
          </p:cNvSpPr>
          <p:nvPr>
            <p:ph idx="1"/>
          </p:nvPr>
        </p:nvSpPr>
        <p:spPr>
          <a:xfrm>
            <a:off x="677334" y="927534"/>
            <a:ext cx="8826884" cy="4905230"/>
          </a:xfrm>
        </p:spPr>
        <p:txBody>
          <a:bodyPr>
            <a:noAutofit/>
          </a:bodyPr>
          <a:lstStyle/>
          <a:p>
            <a:r>
              <a:rPr lang="en-US" sz="2800" dirty="0">
                <a:solidFill>
                  <a:schemeClr val="tx1"/>
                </a:solidFill>
              </a:rPr>
              <a:t>Candidate who completes a three year Bachelor’s degree, with a minimum CGPA of 7.5 and wishes to pursue the fourth year of the undergraduate program by research, shall be allowed to continue the program with Research to obtain the Bachelor’s degree with honours by research, while other candidates may continue their studies in the fourth year of the undergraduate program with or without a research project along with other courses as prescribed for the program to complete their Bachelor’s degree with honours.</a:t>
            </a:r>
            <a:endParaRPr lang="en-IN" sz="2800" dirty="0">
              <a:solidFill>
                <a:schemeClr val="tx1"/>
              </a:solidFill>
            </a:endParaRPr>
          </a:p>
        </p:txBody>
      </p:sp>
    </p:spTree>
    <p:extLst>
      <p:ext uri="{BB962C8B-B14F-4D97-AF65-F5344CB8AC3E}">
        <p14:creationId xmlns:p14="http://schemas.microsoft.com/office/powerpoint/2010/main" val="119786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6F71-F1C8-0B4C-86A6-138A0E900699}"/>
              </a:ext>
            </a:extLst>
          </p:cNvPr>
          <p:cNvSpPr>
            <a:spLocks noGrp="1"/>
          </p:cNvSpPr>
          <p:nvPr>
            <p:ph type="title"/>
          </p:nvPr>
        </p:nvSpPr>
        <p:spPr>
          <a:xfrm>
            <a:off x="677334" y="0"/>
            <a:ext cx="8596668" cy="1320800"/>
          </a:xfrm>
        </p:spPr>
        <p:txBody>
          <a:bodyPr/>
          <a:lstStyle/>
          <a:p>
            <a:pPr algn="ctr"/>
            <a:r>
              <a:rPr lang="en-US" b="1" dirty="0">
                <a:latin typeface="Arial" panose="020B0604020202020204" pitchFamily="34" charset="0"/>
                <a:cs typeface="Arial" panose="020B0604020202020204" pitchFamily="34" charset="0"/>
              </a:rPr>
              <a:t>The timeline</a:t>
            </a:r>
          </a:p>
        </p:txBody>
      </p:sp>
      <p:sp>
        <p:nvSpPr>
          <p:cNvPr id="3" name="Content Placeholder 2">
            <a:extLst>
              <a:ext uri="{FF2B5EF4-FFF2-40B4-BE49-F238E27FC236}">
                <a16:creationId xmlns:a16="http://schemas.microsoft.com/office/drawing/2014/main" id="{D74573B7-FA54-4F48-A972-6E9AA8827746}"/>
              </a:ext>
            </a:extLst>
          </p:cNvPr>
          <p:cNvSpPr>
            <a:spLocks noGrp="1"/>
          </p:cNvSpPr>
          <p:nvPr>
            <p:ph idx="1"/>
          </p:nvPr>
        </p:nvSpPr>
        <p:spPr>
          <a:xfrm>
            <a:off x="677333" y="1128395"/>
            <a:ext cx="10115358" cy="4648950"/>
          </a:xfrm>
        </p:spPr>
        <p:txBody>
          <a:bodyPr>
            <a:noAutofit/>
          </a:bodyPr>
          <a:lstStyle/>
          <a:p>
            <a:r>
              <a:rPr lang="en-IN" sz="3600" dirty="0">
                <a:latin typeface="Arial" panose="020B0604020202020204" pitchFamily="34" charset="0"/>
                <a:cs typeface="Arial" panose="020B0604020202020204" pitchFamily="34" charset="0"/>
              </a:rPr>
              <a:t>‘Some Inputs for the Draft National Education Policy, 2016’ – draft Paper prepared by </a:t>
            </a:r>
            <a:r>
              <a:rPr lang="en-IN" sz="3600" dirty="0" err="1">
                <a:latin typeface="Arial" panose="020B0604020202020204" pitchFamily="34" charset="0"/>
                <a:cs typeface="Arial" panose="020B0604020202020204" pitchFamily="34" charset="0"/>
              </a:rPr>
              <a:t>MoE</a:t>
            </a:r>
            <a:r>
              <a:rPr lang="en-IN" sz="3600" dirty="0">
                <a:latin typeface="Arial" panose="020B0604020202020204" pitchFamily="34" charset="0"/>
                <a:cs typeface="Arial" panose="020B0604020202020204" pitchFamily="34" charset="0"/>
              </a:rPr>
              <a:t> (the then MHRD)</a:t>
            </a:r>
          </a:p>
          <a:p>
            <a:r>
              <a:rPr lang="en-IN" sz="3600" dirty="0">
                <a:latin typeface="Arial" panose="020B0604020202020204" pitchFamily="34" charset="0"/>
                <a:cs typeface="Arial" panose="020B0604020202020204" pitchFamily="34" charset="0"/>
              </a:rPr>
              <a:t>June 2017 a ‘Committee for the Draft National Education Policy’ constituted</a:t>
            </a:r>
          </a:p>
          <a:p>
            <a:r>
              <a:rPr lang="en-IN" sz="3600" dirty="0">
                <a:latin typeface="Arial" panose="020B0604020202020204" pitchFamily="34" charset="0"/>
                <a:cs typeface="Arial" panose="020B0604020202020204" pitchFamily="34" charset="0"/>
              </a:rPr>
              <a:t>Draft National Education Policy, submitted to </a:t>
            </a:r>
            <a:r>
              <a:rPr lang="en-IN" sz="3600" dirty="0" err="1">
                <a:latin typeface="Arial" panose="020B0604020202020204" pitchFamily="34" charset="0"/>
                <a:cs typeface="Arial" panose="020B0604020202020204" pitchFamily="34" charset="0"/>
              </a:rPr>
              <a:t>GoI</a:t>
            </a:r>
            <a:r>
              <a:rPr lang="en-IN" sz="3600" dirty="0">
                <a:latin typeface="Arial" panose="020B0604020202020204" pitchFamily="34" charset="0"/>
                <a:cs typeface="Arial" panose="020B0604020202020204" pitchFamily="34" charset="0"/>
              </a:rPr>
              <a:t> in May, 2019.</a:t>
            </a:r>
          </a:p>
        </p:txBody>
      </p:sp>
    </p:spTree>
    <p:extLst>
      <p:ext uri="{BB962C8B-B14F-4D97-AF65-F5344CB8AC3E}">
        <p14:creationId xmlns:p14="http://schemas.microsoft.com/office/powerpoint/2010/main" val="4015882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1B2F4-F557-4D65-BF82-E47DD03BF80A}"/>
              </a:ext>
            </a:extLst>
          </p:cNvPr>
          <p:cNvSpPr>
            <a:spLocks noGrp="1"/>
          </p:cNvSpPr>
          <p:nvPr>
            <p:ph idx="1"/>
          </p:nvPr>
        </p:nvSpPr>
        <p:spPr>
          <a:xfrm>
            <a:off x="677334" y="788989"/>
            <a:ext cx="8596668" cy="5279302"/>
          </a:xfrm>
        </p:spPr>
        <p:txBody>
          <a:bodyPr>
            <a:noAutofit/>
          </a:bodyPr>
          <a:lstStyle/>
          <a:p>
            <a:r>
              <a:rPr lang="en-US" sz="3600" dirty="0">
                <a:solidFill>
                  <a:schemeClr val="tx1"/>
                </a:solidFill>
              </a:rPr>
              <a:t>Candidates who wish to complete the undergraduate and the postgraduate programs faster may do so by completing the different courses equal to the required number of credits and fulfilling all other requirements in </a:t>
            </a:r>
            <a:r>
              <a:rPr lang="en-US" sz="3600" b="1" dirty="0">
                <a:solidFill>
                  <a:schemeClr val="tx1"/>
                </a:solidFill>
                <a:effectLst>
                  <a:outerShdw blurRad="38100" dist="38100" dir="2700000" algn="tl">
                    <a:srgbClr val="000000">
                      <a:alpha val="43137"/>
                    </a:srgbClr>
                  </a:outerShdw>
                </a:effectLst>
              </a:rPr>
              <a:t>N-1 semesters</a:t>
            </a:r>
            <a:r>
              <a:rPr lang="en-US" sz="3600" dirty="0">
                <a:solidFill>
                  <a:schemeClr val="tx1"/>
                </a:solidFill>
              </a:rPr>
              <a:t> (where N is the number of semesters of an undergraduate/   postgraduate  program).</a:t>
            </a:r>
          </a:p>
          <a:p>
            <a:endParaRPr lang="en-IN" sz="3600" dirty="0">
              <a:solidFill>
                <a:schemeClr val="tx1"/>
              </a:solidFill>
            </a:endParaRPr>
          </a:p>
        </p:txBody>
      </p:sp>
    </p:spTree>
    <p:extLst>
      <p:ext uri="{BB962C8B-B14F-4D97-AF65-F5344CB8AC3E}">
        <p14:creationId xmlns:p14="http://schemas.microsoft.com/office/powerpoint/2010/main" val="3291770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15191D-22DE-435A-8FFE-BAF11C856E9C}"/>
              </a:ext>
            </a:extLst>
          </p:cNvPr>
          <p:cNvSpPr>
            <a:spLocks noGrp="1"/>
          </p:cNvSpPr>
          <p:nvPr>
            <p:ph idx="1"/>
          </p:nvPr>
        </p:nvSpPr>
        <p:spPr>
          <a:xfrm>
            <a:off x="538788" y="449912"/>
            <a:ext cx="9103975" cy="5958175"/>
          </a:xfrm>
        </p:spPr>
        <p:txBody>
          <a:bodyPr>
            <a:noAutofit/>
          </a:bodyPr>
          <a:lstStyle/>
          <a:p>
            <a:r>
              <a:rPr lang="en-US" sz="3200" dirty="0">
                <a:solidFill>
                  <a:schemeClr val="tx1"/>
                </a:solidFill>
              </a:rPr>
              <a:t>Candidates may complete both the undergraduate and the postgraduate programs on a slow track. They may pursue the three years or six-semester programs in 4 to 5 years (8 to 10 semesters) and four years or eight-semester programs in 5 to 6 years (10 to 12 semesters). As a result, higher education institutions have to admit candidates not only for programs but also for subjects or courses. But the new admissions are generally made at the beginning of an academic year or the beginning of odd semesters.</a:t>
            </a:r>
            <a:endParaRPr lang="en-IN" sz="3200" dirty="0">
              <a:solidFill>
                <a:schemeClr val="tx1"/>
              </a:solidFill>
            </a:endParaRPr>
          </a:p>
        </p:txBody>
      </p:sp>
    </p:spTree>
    <p:extLst>
      <p:ext uri="{BB962C8B-B14F-4D97-AF65-F5344CB8AC3E}">
        <p14:creationId xmlns:p14="http://schemas.microsoft.com/office/powerpoint/2010/main" val="3698773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A7EC-B62B-4673-8896-B14F624B3FCD}"/>
              </a:ext>
            </a:extLst>
          </p:cNvPr>
          <p:cNvSpPr>
            <a:spLocks noGrp="1"/>
          </p:cNvSpPr>
          <p:nvPr>
            <p:ph type="title"/>
          </p:nvPr>
        </p:nvSpPr>
        <p:spPr>
          <a:xfrm>
            <a:off x="677334" y="609600"/>
            <a:ext cx="8596668" cy="734291"/>
          </a:xfrm>
        </p:spPr>
        <p:txBody>
          <a:bodyPr>
            <a:normAutofit fontScale="90000"/>
          </a:bodyPr>
          <a:lstStyle/>
          <a:p>
            <a:r>
              <a:rPr lang="en-US" dirty="0"/>
              <a:t>Credit Requirements:</a:t>
            </a:r>
            <a:br>
              <a:rPr lang="en-US" dirty="0"/>
            </a:br>
            <a:endParaRPr lang="en-IN" dirty="0"/>
          </a:p>
        </p:txBody>
      </p:sp>
      <p:sp>
        <p:nvSpPr>
          <p:cNvPr id="3" name="Content Placeholder 2">
            <a:extLst>
              <a:ext uri="{FF2B5EF4-FFF2-40B4-BE49-F238E27FC236}">
                <a16:creationId xmlns:a16="http://schemas.microsoft.com/office/drawing/2014/main" id="{B545A76F-CD33-4015-95E2-9C9CAA905EB0}"/>
              </a:ext>
            </a:extLst>
          </p:cNvPr>
          <p:cNvSpPr>
            <a:spLocks noGrp="1"/>
          </p:cNvSpPr>
          <p:nvPr>
            <p:ph idx="1"/>
          </p:nvPr>
        </p:nvSpPr>
        <p:spPr>
          <a:xfrm>
            <a:off x="677333" y="1488613"/>
            <a:ext cx="9921393" cy="3880773"/>
          </a:xfrm>
        </p:spPr>
        <p:txBody>
          <a:bodyPr>
            <a:noAutofit/>
          </a:bodyPr>
          <a:lstStyle/>
          <a:p>
            <a:r>
              <a:rPr lang="en-US" sz="3200" dirty="0">
                <a:solidFill>
                  <a:schemeClr val="tx1"/>
                </a:solidFill>
              </a:rPr>
              <a:t>The candidates shall complete courses equivalent to a minimum of</a:t>
            </a:r>
          </a:p>
          <a:p>
            <a:r>
              <a:rPr lang="en-US" sz="3200" dirty="0">
                <a:solidFill>
                  <a:schemeClr val="tx1"/>
                </a:solidFill>
              </a:rPr>
              <a:t>140 credits to become eligible for the Regular Bachelor Degree,</a:t>
            </a:r>
          </a:p>
          <a:p>
            <a:r>
              <a:rPr lang="en-US" sz="3200" dirty="0">
                <a:solidFill>
                  <a:schemeClr val="tx1"/>
                </a:solidFill>
              </a:rPr>
              <a:t>180 credits to become eligible for the Bachelor Degree with Honours 220 credits to become eligible for the Integrated Master’s Degree.</a:t>
            </a:r>
          </a:p>
          <a:p>
            <a:endParaRPr lang="en-IN" sz="3200" dirty="0">
              <a:solidFill>
                <a:schemeClr val="tx1"/>
              </a:solidFill>
            </a:endParaRPr>
          </a:p>
        </p:txBody>
      </p:sp>
    </p:spTree>
    <p:extLst>
      <p:ext uri="{BB962C8B-B14F-4D97-AF65-F5344CB8AC3E}">
        <p14:creationId xmlns:p14="http://schemas.microsoft.com/office/powerpoint/2010/main" val="851940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09685B-266A-44FA-A225-A623E76AB236}"/>
              </a:ext>
            </a:extLst>
          </p:cNvPr>
          <p:cNvSpPr>
            <a:spLocks noGrp="1"/>
          </p:cNvSpPr>
          <p:nvPr>
            <p:ph idx="1"/>
          </p:nvPr>
        </p:nvSpPr>
        <p:spPr>
          <a:xfrm>
            <a:off x="3558905" y="3020290"/>
            <a:ext cx="5074189" cy="817419"/>
          </a:xfrm>
        </p:spPr>
        <p:txBody>
          <a:bodyPr/>
          <a:lstStyle/>
          <a:p>
            <a:pPr marL="0" indent="0" algn="ctr">
              <a:buNone/>
            </a:pPr>
            <a:r>
              <a:rPr lang="en-IN" sz="4000" dirty="0">
                <a:hlinkClick r:id="rId2" action="ppaction://hlinkfile"/>
              </a:rPr>
              <a:t>UG, Honours Courses</a:t>
            </a:r>
            <a:endParaRPr lang="en-IN" sz="4000" dirty="0"/>
          </a:p>
        </p:txBody>
      </p:sp>
    </p:spTree>
    <p:extLst>
      <p:ext uri="{BB962C8B-B14F-4D97-AF65-F5344CB8AC3E}">
        <p14:creationId xmlns:p14="http://schemas.microsoft.com/office/powerpoint/2010/main" val="2076944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0A00-9D04-4757-AE73-929BA2B27C3E}"/>
              </a:ext>
            </a:extLst>
          </p:cNvPr>
          <p:cNvSpPr>
            <a:spLocks noGrp="1"/>
          </p:cNvSpPr>
          <p:nvPr>
            <p:ph type="title"/>
          </p:nvPr>
        </p:nvSpPr>
        <p:spPr/>
        <p:txBody>
          <a:bodyPr/>
          <a:lstStyle/>
          <a:p>
            <a:r>
              <a:rPr lang="en-US" dirty="0"/>
              <a:t>ACADEMIC BANK OF CREDITS (ABC)</a:t>
            </a:r>
            <a:endParaRPr lang="en-IN" dirty="0"/>
          </a:p>
        </p:txBody>
      </p:sp>
      <p:sp>
        <p:nvSpPr>
          <p:cNvPr id="3" name="Content Placeholder 2">
            <a:extLst>
              <a:ext uri="{FF2B5EF4-FFF2-40B4-BE49-F238E27FC236}">
                <a16:creationId xmlns:a16="http://schemas.microsoft.com/office/drawing/2014/main" id="{3656BAB2-B7E0-4E24-B261-C9921F5F1BA6}"/>
              </a:ext>
            </a:extLst>
          </p:cNvPr>
          <p:cNvSpPr>
            <a:spLocks noGrp="1"/>
          </p:cNvSpPr>
          <p:nvPr>
            <p:ph idx="1"/>
          </p:nvPr>
        </p:nvSpPr>
        <p:spPr>
          <a:xfrm>
            <a:off x="677333" y="1426299"/>
            <a:ext cx="11514667" cy="5099192"/>
          </a:xfrm>
        </p:spPr>
        <p:txBody>
          <a:bodyPr>
            <a:noAutofit/>
          </a:bodyPr>
          <a:lstStyle/>
          <a:p>
            <a:r>
              <a:rPr lang="en-US" sz="3200" dirty="0">
                <a:solidFill>
                  <a:schemeClr val="tx1"/>
                </a:solidFill>
              </a:rPr>
              <a:t>A national-level facility will promote the flexibility of the curriculum framework and interdisciplinary/ multidisciplinary academic mobility of students across the Higher Education Institutions (HEIs) in the country with an appropriate “credit transfer” mechanism.</a:t>
            </a:r>
          </a:p>
          <a:p>
            <a:r>
              <a:rPr lang="en-US" sz="3200" dirty="0">
                <a:solidFill>
                  <a:schemeClr val="tx1"/>
                </a:solidFill>
              </a:rPr>
              <a:t>The multiple entries and exit options for students are facilitated at the undergraduate and Master’s levels. “Academic Bank Account” opened for students across the country to transfer and consolidate the credits earned by them by undergoing courses in any of the eligible HEIs</a:t>
            </a:r>
            <a:endParaRPr lang="en-IN" sz="3200" dirty="0">
              <a:solidFill>
                <a:schemeClr val="tx1"/>
              </a:solidFill>
            </a:endParaRPr>
          </a:p>
        </p:txBody>
      </p:sp>
    </p:spTree>
    <p:extLst>
      <p:ext uri="{BB962C8B-B14F-4D97-AF65-F5344CB8AC3E}">
        <p14:creationId xmlns:p14="http://schemas.microsoft.com/office/powerpoint/2010/main" val="851783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3BA8B5-6176-4B22-8DC4-A49FE7675F41}"/>
              </a:ext>
            </a:extLst>
          </p:cNvPr>
          <p:cNvSpPr>
            <a:spLocks noGrp="1"/>
          </p:cNvSpPr>
          <p:nvPr>
            <p:ph idx="1"/>
          </p:nvPr>
        </p:nvSpPr>
        <p:spPr>
          <a:xfrm>
            <a:off x="677334" y="317934"/>
            <a:ext cx="8596668" cy="6540066"/>
          </a:xfrm>
        </p:spPr>
        <p:txBody>
          <a:bodyPr>
            <a:noAutofit/>
          </a:bodyPr>
          <a:lstStyle/>
          <a:p>
            <a:r>
              <a:rPr lang="en-US" sz="2800" dirty="0">
                <a:solidFill>
                  <a:schemeClr val="tx1"/>
                </a:solidFill>
              </a:rPr>
              <a:t>Study Webs of Active Learning for Young Aspiring Minds (SWAYAM:) is India’s national Massive Open Online Course (MOOC) platform (www.swayam.gov.in), designed to achieve the three cardinal principles of India’s Education Policy: access, equity, and quality. </a:t>
            </a:r>
          </a:p>
          <a:p>
            <a:r>
              <a:rPr lang="en-US" sz="2800" dirty="0">
                <a:solidFill>
                  <a:schemeClr val="tx1"/>
                </a:solidFill>
              </a:rPr>
              <a:t>now facilitates an institution to allow up to 40 per cent of the total courses being offered in a particular program in a semester through the online learning courses offered through the SWAYAM platform. </a:t>
            </a:r>
          </a:p>
          <a:p>
            <a:r>
              <a:rPr lang="en-US" sz="2800" dirty="0">
                <a:solidFill>
                  <a:schemeClr val="tx1"/>
                </a:solidFill>
              </a:rPr>
              <a:t>Universities with the approval of the competent authority may adopt SWAYAM Courses for the benefit of the students.</a:t>
            </a:r>
            <a:endParaRPr lang="en-IN" sz="2800" dirty="0">
              <a:solidFill>
                <a:schemeClr val="tx1"/>
              </a:solidFill>
            </a:endParaRPr>
          </a:p>
        </p:txBody>
      </p:sp>
    </p:spTree>
    <p:extLst>
      <p:ext uri="{BB962C8B-B14F-4D97-AF65-F5344CB8AC3E}">
        <p14:creationId xmlns:p14="http://schemas.microsoft.com/office/powerpoint/2010/main" val="1865052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037512-68FD-41D0-8F1C-7D94F74782B5}"/>
              </a:ext>
            </a:extLst>
          </p:cNvPr>
          <p:cNvSpPr>
            <a:spLocks noGrp="1"/>
          </p:cNvSpPr>
          <p:nvPr>
            <p:ph idx="1"/>
          </p:nvPr>
        </p:nvSpPr>
        <p:spPr>
          <a:xfrm>
            <a:off x="677334" y="509589"/>
            <a:ext cx="8799175" cy="6140593"/>
          </a:xfrm>
        </p:spPr>
        <p:txBody>
          <a:bodyPr>
            <a:noAutofit/>
          </a:bodyPr>
          <a:lstStyle/>
          <a:p>
            <a:r>
              <a:rPr lang="en-US" sz="3200" dirty="0"/>
              <a:t>The candidate who completes the four years Undergraduate Program, either in one stretch or through multiple exits and re-entries would get a Bachelor’s degree with Honours.</a:t>
            </a:r>
          </a:p>
          <a:p>
            <a:r>
              <a:rPr lang="en-US" sz="3200" dirty="0"/>
              <a:t>The four years undergraduate Honours degree holders with a research component and a suitable grade are eligible to enter the ‘Doctoral (Ph.D.) Program’ in a relevant discipline or to enter ‘Two Semester Master’s Degree program with project work’.</a:t>
            </a:r>
          </a:p>
          <a:p>
            <a:endParaRPr lang="en-IN" sz="3200" dirty="0"/>
          </a:p>
        </p:txBody>
      </p:sp>
    </p:spTree>
    <p:extLst>
      <p:ext uri="{BB962C8B-B14F-4D97-AF65-F5344CB8AC3E}">
        <p14:creationId xmlns:p14="http://schemas.microsoft.com/office/powerpoint/2010/main" val="406105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B9BD5D-097D-4405-8866-312E2D43D8A6}"/>
              </a:ext>
            </a:extLst>
          </p:cNvPr>
          <p:cNvSpPr>
            <a:spLocks noGrp="1"/>
          </p:cNvSpPr>
          <p:nvPr>
            <p:ph idx="1"/>
          </p:nvPr>
        </p:nvSpPr>
        <p:spPr>
          <a:xfrm>
            <a:off x="1197648" y="276371"/>
            <a:ext cx="9796703" cy="6305258"/>
          </a:xfrm>
        </p:spPr>
        <p:txBody>
          <a:bodyPr>
            <a:noAutofit/>
          </a:bodyPr>
          <a:lstStyle/>
          <a:p>
            <a:r>
              <a:rPr lang="en-US" sz="3200" dirty="0">
                <a:solidFill>
                  <a:schemeClr val="tx1"/>
                </a:solidFill>
              </a:rPr>
              <a:t>Candidates who wish to enter the master’s/doctoral program in a discipline other than the major discipline studied at the undergraduate programs, have to take additional courses in the new discipline to meet the requirement or to make up the gap between the requirement and the courses already studied.</a:t>
            </a:r>
          </a:p>
          <a:p>
            <a:r>
              <a:rPr lang="en-US" sz="3200" dirty="0">
                <a:solidFill>
                  <a:schemeClr val="tx1"/>
                </a:solidFill>
              </a:rPr>
              <a:t>There may be parallel five-year integrated master’s degree programs with exit options after the third and fourth years, with the undergraduate degree and undergraduate degree with honours in a discipline, respectively.</a:t>
            </a:r>
          </a:p>
          <a:p>
            <a:endParaRPr lang="en-IN" sz="3200" dirty="0">
              <a:solidFill>
                <a:schemeClr val="tx1"/>
              </a:solidFill>
            </a:endParaRPr>
          </a:p>
        </p:txBody>
      </p:sp>
    </p:spTree>
    <p:extLst>
      <p:ext uri="{BB962C8B-B14F-4D97-AF65-F5344CB8AC3E}">
        <p14:creationId xmlns:p14="http://schemas.microsoft.com/office/powerpoint/2010/main" val="1379764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72173-9D19-48F5-9C18-F238825A8198}"/>
              </a:ext>
            </a:extLst>
          </p:cNvPr>
          <p:cNvSpPr>
            <a:spLocks noGrp="1"/>
          </p:cNvSpPr>
          <p:nvPr>
            <p:ph type="title"/>
          </p:nvPr>
        </p:nvSpPr>
        <p:spPr>
          <a:xfrm>
            <a:off x="677334" y="609600"/>
            <a:ext cx="8596668" cy="678873"/>
          </a:xfrm>
        </p:spPr>
        <p:txBody>
          <a:bodyPr>
            <a:normAutofit fontScale="90000"/>
          </a:bodyPr>
          <a:lstStyle/>
          <a:p>
            <a:r>
              <a:rPr lang="en-IN" dirty="0"/>
              <a:t>ELIGIBILITY FOR ADMISSIONS</a:t>
            </a:r>
            <a:br>
              <a:rPr lang="en-IN" dirty="0"/>
            </a:br>
            <a:endParaRPr lang="en-IN" dirty="0"/>
          </a:p>
        </p:txBody>
      </p:sp>
      <p:sp>
        <p:nvSpPr>
          <p:cNvPr id="3" name="Content Placeholder 2">
            <a:extLst>
              <a:ext uri="{FF2B5EF4-FFF2-40B4-BE49-F238E27FC236}">
                <a16:creationId xmlns:a16="http://schemas.microsoft.com/office/drawing/2014/main" id="{C8AB6D84-109C-44CB-B8AC-2FCBCBA6B0FD}"/>
              </a:ext>
            </a:extLst>
          </p:cNvPr>
          <p:cNvSpPr>
            <a:spLocks noGrp="1"/>
          </p:cNvSpPr>
          <p:nvPr>
            <p:ph idx="1"/>
          </p:nvPr>
        </p:nvSpPr>
        <p:spPr>
          <a:xfrm>
            <a:off x="677334" y="1703389"/>
            <a:ext cx="9034702" cy="3880773"/>
          </a:xfrm>
        </p:spPr>
        <p:txBody>
          <a:bodyPr/>
          <a:lstStyle/>
          <a:p>
            <a:pPr marL="0" indent="0">
              <a:buNone/>
            </a:pPr>
            <a:r>
              <a:rPr lang="en-US" sz="3200" b="1" dirty="0"/>
              <a:t>B.A., B.S.W. BFA, BPA, and BVA (Basic and Hons. degrees)</a:t>
            </a:r>
          </a:p>
          <a:p>
            <a:pPr marL="0" indent="0">
              <a:buNone/>
            </a:pPr>
            <a:endParaRPr lang="en-US" dirty="0"/>
          </a:p>
          <a:p>
            <a:pPr marL="0" indent="0">
              <a:buNone/>
            </a:pPr>
            <a:r>
              <a:rPr lang="en-US" sz="2800" dirty="0">
                <a:solidFill>
                  <a:schemeClr val="tx1"/>
                </a:solidFill>
              </a:rPr>
              <a:t>A candidate who has passed the two years Pre-University Examination conducted by the Karnataka Pre-University Education Board or any other examination considered as equivalent thereto shall be eligible for admission to these programs.</a:t>
            </a:r>
            <a:endParaRPr lang="en-IN" sz="2800" dirty="0">
              <a:solidFill>
                <a:schemeClr val="tx1"/>
              </a:solidFill>
            </a:endParaRPr>
          </a:p>
        </p:txBody>
      </p:sp>
    </p:spTree>
    <p:extLst>
      <p:ext uri="{BB962C8B-B14F-4D97-AF65-F5344CB8AC3E}">
        <p14:creationId xmlns:p14="http://schemas.microsoft.com/office/powerpoint/2010/main" val="1460336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D3762-016D-4040-945B-A6FA20624966}"/>
              </a:ext>
            </a:extLst>
          </p:cNvPr>
          <p:cNvSpPr>
            <a:spLocks noGrp="1"/>
          </p:cNvSpPr>
          <p:nvPr>
            <p:ph type="title"/>
          </p:nvPr>
        </p:nvSpPr>
        <p:spPr>
          <a:xfrm>
            <a:off x="677334" y="156238"/>
            <a:ext cx="8596668" cy="1320800"/>
          </a:xfrm>
        </p:spPr>
        <p:txBody>
          <a:bodyPr/>
          <a:lstStyle/>
          <a:p>
            <a:r>
              <a:rPr lang="en-US" dirty="0"/>
              <a:t>B.Sc. (Basic and Hons. degrees) and M.Sc. (Integrated) Programs</a:t>
            </a:r>
            <a:endParaRPr lang="en-IN" dirty="0"/>
          </a:p>
        </p:txBody>
      </p:sp>
      <p:sp>
        <p:nvSpPr>
          <p:cNvPr id="3" name="Content Placeholder 2">
            <a:extLst>
              <a:ext uri="{FF2B5EF4-FFF2-40B4-BE49-F238E27FC236}">
                <a16:creationId xmlns:a16="http://schemas.microsoft.com/office/drawing/2014/main" id="{FC280AFA-C98B-4162-9E19-A9D7305841AB}"/>
              </a:ext>
            </a:extLst>
          </p:cNvPr>
          <p:cNvSpPr>
            <a:spLocks noGrp="1"/>
          </p:cNvSpPr>
          <p:nvPr>
            <p:ph idx="1"/>
          </p:nvPr>
        </p:nvSpPr>
        <p:spPr>
          <a:xfrm>
            <a:off x="677333" y="1737995"/>
            <a:ext cx="8937721" cy="4191751"/>
          </a:xfrm>
        </p:spPr>
        <p:txBody>
          <a:bodyPr>
            <a:noAutofit/>
          </a:bodyPr>
          <a:lstStyle/>
          <a:p>
            <a:r>
              <a:rPr lang="en-US" sz="2800" dirty="0">
                <a:solidFill>
                  <a:schemeClr val="tx1"/>
                </a:solidFill>
              </a:rPr>
              <a:t>A candidate who has passed the two years Pre-University Examination conducted by the Pre-University Education Board in Karnataka or any other examination considered as equivalent thereto shall be eligible for admission to these programs. </a:t>
            </a:r>
          </a:p>
          <a:p>
            <a:r>
              <a:rPr lang="en-US" sz="2800" dirty="0">
                <a:solidFill>
                  <a:schemeClr val="tx1"/>
                </a:solidFill>
              </a:rPr>
              <a:t>Generally, a candidate to opt for a subject should have studied that subject at the qualifying examination. Psychology, Home Science, etc. may be exceptions to this requirement. </a:t>
            </a:r>
            <a:endParaRPr lang="en-IN" sz="2800" dirty="0">
              <a:solidFill>
                <a:schemeClr val="tx1"/>
              </a:solidFill>
            </a:endParaRPr>
          </a:p>
        </p:txBody>
      </p:sp>
    </p:spTree>
    <p:extLst>
      <p:ext uri="{BB962C8B-B14F-4D97-AF65-F5344CB8AC3E}">
        <p14:creationId xmlns:p14="http://schemas.microsoft.com/office/powerpoint/2010/main" val="2071639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4573B7-FA54-4F48-A972-6E9AA8827746}"/>
              </a:ext>
            </a:extLst>
          </p:cNvPr>
          <p:cNvSpPr>
            <a:spLocks noGrp="1"/>
          </p:cNvSpPr>
          <p:nvPr>
            <p:ph idx="1"/>
          </p:nvPr>
        </p:nvSpPr>
        <p:spPr>
          <a:xfrm>
            <a:off x="677334" y="636589"/>
            <a:ext cx="9575030" cy="4905229"/>
          </a:xfrm>
        </p:spPr>
        <p:txBody>
          <a:bodyPr>
            <a:noAutofit/>
          </a:bodyPr>
          <a:lstStyle/>
          <a:p>
            <a:r>
              <a:rPr lang="en-IN" sz="3600" dirty="0">
                <a:latin typeface="Arial" panose="020B0604020202020204" pitchFamily="34" charset="0"/>
                <a:cs typeface="Arial" panose="020B0604020202020204" pitchFamily="34" charset="0"/>
              </a:rPr>
              <a:t>The Union Cabinet approved the National Education Policy 2020 on July 29, 2020 for implementation. </a:t>
            </a:r>
          </a:p>
          <a:p>
            <a:r>
              <a:rPr lang="en-IN" sz="3600" dirty="0">
                <a:latin typeface="Arial" panose="020B0604020202020204" pitchFamily="34" charset="0"/>
                <a:cs typeface="Arial" panose="020B0604020202020204" pitchFamily="34" charset="0"/>
              </a:rPr>
              <a:t>Govt of Karnataka Implementing NEP on 23.08.2021</a:t>
            </a:r>
          </a:p>
          <a:p>
            <a:r>
              <a:rPr lang="en-IN" sz="3600" dirty="0">
                <a:latin typeface="Arial" panose="020B0604020202020204" pitchFamily="34" charset="0"/>
                <a:cs typeface="Arial" panose="020B0604020202020204" pitchFamily="34" charset="0"/>
              </a:rPr>
              <a:t>This policy replaced the 34 year old National Policy on Education (NPE),1986.</a:t>
            </a:r>
            <a:endParaRPr lang="en-US" sz="3600" dirty="0">
              <a:latin typeface="Arial" panose="020B0604020202020204" pitchFamily="34" charset="0"/>
              <a:cs typeface="Arial" panose="020B0604020202020204" pitchFamily="34" charset="0"/>
            </a:endParaRPr>
          </a:p>
          <a:p>
            <a:endParaRPr lang="en-US" sz="3600" dirty="0"/>
          </a:p>
        </p:txBody>
      </p:sp>
    </p:spTree>
    <p:extLst>
      <p:ext uri="{BB962C8B-B14F-4D97-AF65-F5344CB8AC3E}">
        <p14:creationId xmlns:p14="http://schemas.microsoft.com/office/powerpoint/2010/main" val="2675145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30FB-B977-43B6-9380-8CD1817A53A9}"/>
              </a:ext>
            </a:extLst>
          </p:cNvPr>
          <p:cNvSpPr>
            <a:spLocks noGrp="1"/>
          </p:cNvSpPr>
          <p:nvPr>
            <p:ph type="title"/>
          </p:nvPr>
        </p:nvSpPr>
        <p:spPr>
          <a:xfrm>
            <a:off x="677334" y="41564"/>
            <a:ext cx="8596668" cy="1320800"/>
          </a:xfrm>
        </p:spPr>
        <p:txBody>
          <a:bodyPr>
            <a:normAutofit fontScale="90000"/>
          </a:bodyPr>
          <a:lstStyle/>
          <a:p>
            <a:r>
              <a:rPr lang="en-US" dirty="0">
                <a:solidFill>
                  <a:schemeClr val="tx1"/>
                </a:solidFill>
              </a:rPr>
              <a:t>Continuous Formative Evaluation/ Internal Assessment:</a:t>
            </a:r>
            <a:br>
              <a:rPr lang="en-US" dirty="0">
                <a:solidFill>
                  <a:schemeClr val="tx1"/>
                </a:solidFill>
              </a:rPr>
            </a:br>
            <a:endParaRPr lang="en-IN" dirty="0">
              <a:solidFill>
                <a:schemeClr val="tx1"/>
              </a:solidFill>
            </a:endParaRPr>
          </a:p>
        </p:txBody>
      </p:sp>
      <p:sp>
        <p:nvSpPr>
          <p:cNvPr id="3" name="Content Placeholder 2">
            <a:extLst>
              <a:ext uri="{FF2B5EF4-FFF2-40B4-BE49-F238E27FC236}">
                <a16:creationId xmlns:a16="http://schemas.microsoft.com/office/drawing/2014/main" id="{767EB73F-E177-478D-9A71-9810B59476D4}"/>
              </a:ext>
            </a:extLst>
          </p:cNvPr>
          <p:cNvSpPr>
            <a:spLocks noGrp="1"/>
          </p:cNvSpPr>
          <p:nvPr>
            <p:ph idx="1"/>
          </p:nvPr>
        </p:nvSpPr>
        <p:spPr>
          <a:xfrm>
            <a:off x="677334" y="1333935"/>
            <a:ext cx="8596668" cy="5108429"/>
          </a:xfrm>
        </p:spPr>
        <p:txBody>
          <a:bodyPr>
            <a:noAutofit/>
          </a:bodyPr>
          <a:lstStyle/>
          <a:p>
            <a:r>
              <a:rPr lang="en-US" sz="2400" dirty="0">
                <a:solidFill>
                  <a:schemeClr val="tx1"/>
                </a:solidFill>
              </a:rPr>
              <a:t>Total marks for each course shall be based on continuous assessments and semester-end examinations. As per the decision taken at the Karnataka State Higher Education Council, it is necessary to have a uniform pattern of 40: 60 for IA and Semester End theory examinations respectively and 50: 50 for IA and Semester End practical examinations respectively, in all the Universities, their Affiliated and Autonomous Colleges. </a:t>
            </a:r>
          </a:p>
          <a:p>
            <a:r>
              <a:rPr lang="en-US" sz="2400" dirty="0">
                <a:solidFill>
                  <a:schemeClr val="tx1"/>
                </a:solidFill>
              </a:rPr>
              <a:t>Total Marks for each course	= 100%</a:t>
            </a:r>
          </a:p>
          <a:p>
            <a:r>
              <a:rPr lang="en-US" sz="2400" dirty="0">
                <a:solidFill>
                  <a:schemeClr val="tx1"/>
                </a:solidFill>
              </a:rPr>
              <a:t>Continuous assessment (C1) 	= 20% marks</a:t>
            </a:r>
          </a:p>
          <a:p>
            <a:r>
              <a:rPr lang="en-US" sz="2400" dirty="0">
                <a:solidFill>
                  <a:schemeClr val="tx1"/>
                </a:solidFill>
              </a:rPr>
              <a:t>Continuous assessment (C2)	= 20% marks</a:t>
            </a:r>
          </a:p>
          <a:p>
            <a:r>
              <a:rPr lang="en-US" sz="2400" dirty="0">
                <a:solidFill>
                  <a:schemeClr val="tx1"/>
                </a:solidFill>
              </a:rPr>
              <a:t>Semester End Examination (C3) = 60% marks. </a:t>
            </a:r>
          </a:p>
          <a:p>
            <a:endParaRPr lang="en-IN" sz="2400" dirty="0">
              <a:solidFill>
                <a:schemeClr val="tx1"/>
              </a:solidFill>
            </a:endParaRPr>
          </a:p>
        </p:txBody>
      </p:sp>
    </p:spTree>
    <p:extLst>
      <p:ext uri="{BB962C8B-B14F-4D97-AF65-F5344CB8AC3E}">
        <p14:creationId xmlns:p14="http://schemas.microsoft.com/office/powerpoint/2010/main" val="2180973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BB26A-DAE9-4D47-AAB4-DFFF8AC19D05}"/>
              </a:ext>
            </a:extLst>
          </p:cNvPr>
          <p:cNvSpPr>
            <a:spLocks noGrp="1"/>
          </p:cNvSpPr>
          <p:nvPr>
            <p:ph type="title"/>
          </p:nvPr>
        </p:nvSpPr>
        <p:spPr>
          <a:xfrm>
            <a:off x="677334" y="249382"/>
            <a:ext cx="8596668" cy="1320800"/>
          </a:xfrm>
        </p:spPr>
        <p:txBody>
          <a:bodyPr>
            <a:normAutofit fontScale="90000"/>
          </a:bodyPr>
          <a:lstStyle/>
          <a:p>
            <a:r>
              <a:rPr lang="en-US" dirty="0"/>
              <a:t>Outline for continuous assessment activities for C1 and C2</a:t>
            </a:r>
            <a:br>
              <a:rPr lang="en-US" dirty="0"/>
            </a:br>
            <a:endParaRPr lang="en-IN" dirty="0"/>
          </a:p>
        </p:txBody>
      </p:sp>
      <p:pic>
        <p:nvPicPr>
          <p:cNvPr id="7" name="Picture 6">
            <a:extLst>
              <a:ext uri="{FF2B5EF4-FFF2-40B4-BE49-F238E27FC236}">
                <a16:creationId xmlns:a16="http://schemas.microsoft.com/office/drawing/2014/main" id="{54B6B513-526F-4958-85CE-5F617805DB2E}"/>
              </a:ext>
            </a:extLst>
          </p:cNvPr>
          <p:cNvPicPr>
            <a:picLocks noChangeAspect="1"/>
          </p:cNvPicPr>
          <p:nvPr/>
        </p:nvPicPr>
        <p:blipFill>
          <a:blip r:embed="rId2"/>
          <a:stretch>
            <a:fillRect/>
          </a:stretch>
        </p:blipFill>
        <p:spPr>
          <a:xfrm>
            <a:off x="677334" y="2364509"/>
            <a:ext cx="11263005" cy="2128982"/>
          </a:xfrm>
          <a:prstGeom prst="rect">
            <a:avLst/>
          </a:prstGeom>
        </p:spPr>
      </p:pic>
    </p:spTree>
    <p:extLst>
      <p:ext uri="{BB962C8B-B14F-4D97-AF65-F5344CB8AC3E}">
        <p14:creationId xmlns:p14="http://schemas.microsoft.com/office/powerpoint/2010/main" val="987146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64ECF-2D6E-4B0A-9EC4-4967FA94E92B}"/>
              </a:ext>
            </a:extLst>
          </p:cNvPr>
          <p:cNvSpPr>
            <a:spLocks noGrp="1"/>
          </p:cNvSpPr>
          <p:nvPr>
            <p:ph type="title"/>
          </p:nvPr>
        </p:nvSpPr>
        <p:spPr>
          <a:xfrm>
            <a:off x="677334" y="249382"/>
            <a:ext cx="8596668" cy="720436"/>
          </a:xfrm>
        </p:spPr>
        <p:txBody>
          <a:bodyPr>
            <a:noAutofit/>
          </a:bodyPr>
          <a:lstStyle/>
          <a:p>
            <a:r>
              <a:rPr lang="en-IN" sz="4400" dirty="0"/>
              <a:t>Minimum for Pass</a:t>
            </a:r>
          </a:p>
        </p:txBody>
      </p:sp>
      <p:sp>
        <p:nvSpPr>
          <p:cNvPr id="3" name="Content Placeholder 2">
            <a:extLst>
              <a:ext uri="{FF2B5EF4-FFF2-40B4-BE49-F238E27FC236}">
                <a16:creationId xmlns:a16="http://schemas.microsoft.com/office/drawing/2014/main" id="{FC4E3386-5A50-4752-9AB5-9EEDFBBFD900}"/>
              </a:ext>
            </a:extLst>
          </p:cNvPr>
          <p:cNvSpPr>
            <a:spLocks noGrp="1"/>
          </p:cNvSpPr>
          <p:nvPr>
            <p:ph idx="1"/>
          </p:nvPr>
        </p:nvSpPr>
        <p:spPr>
          <a:xfrm>
            <a:off x="677334" y="1488613"/>
            <a:ext cx="9187102" cy="4953751"/>
          </a:xfrm>
        </p:spPr>
        <p:txBody>
          <a:bodyPr>
            <a:noAutofit/>
          </a:bodyPr>
          <a:lstStyle/>
          <a:p>
            <a:r>
              <a:rPr lang="en-US" sz="3200" dirty="0">
                <a:solidFill>
                  <a:schemeClr val="tx1"/>
                </a:solidFill>
              </a:rPr>
              <a:t>No candidate shall be declared to have passed the Semester Examination as the case may be under each course/paper unless he/she obtains not less than 35% marks in written examination / practical examination and 40% marks in the aggregate of written / practical examination and internal assessment put together in each of the courses and 40% marks (including IA) in Project work and viva wherever prescribed.</a:t>
            </a:r>
            <a:endParaRPr lang="en-IN" sz="3200" dirty="0">
              <a:solidFill>
                <a:schemeClr val="tx1"/>
              </a:solidFill>
            </a:endParaRPr>
          </a:p>
        </p:txBody>
      </p:sp>
    </p:spTree>
    <p:extLst>
      <p:ext uri="{BB962C8B-B14F-4D97-AF65-F5344CB8AC3E}">
        <p14:creationId xmlns:p14="http://schemas.microsoft.com/office/powerpoint/2010/main" val="3433485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D2FFD-AE32-47DB-AD5A-ECC0A902E788}"/>
              </a:ext>
            </a:extLst>
          </p:cNvPr>
          <p:cNvSpPr>
            <a:spLocks noGrp="1"/>
          </p:cNvSpPr>
          <p:nvPr>
            <p:ph type="title"/>
          </p:nvPr>
        </p:nvSpPr>
        <p:spPr>
          <a:xfrm>
            <a:off x="677334" y="256309"/>
            <a:ext cx="8596668" cy="893618"/>
          </a:xfrm>
        </p:spPr>
        <p:txBody>
          <a:bodyPr>
            <a:noAutofit/>
          </a:bodyPr>
          <a:lstStyle/>
          <a:p>
            <a:r>
              <a:rPr lang="en-US" sz="4000" dirty="0"/>
              <a:t>Vocational Subjects: </a:t>
            </a:r>
            <a:br>
              <a:rPr lang="en-US" sz="4000" dirty="0"/>
            </a:br>
            <a:endParaRPr lang="en-IN" sz="4000" dirty="0"/>
          </a:p>
        </p:txBody>
      </p:sp>
      <p:sp>
        <p:nvSpPr>
          <p:cNvPr id="3" name="Content Placeholder 2">
            <a:extLst>
              <a:ext uri="{FF2B5EF4-FFF2-40B4-BE49-F238E27FC236}">
                <a16:creationId xmlns:a16="http://schemas.microsoft.com/office/drawing/2014/main" id="{FB12089E-332C-4F42-9469-5B72F03A7011}"/>
              </a:ext>
            </a:extLst>
          </p:cNvPr>
          <p:cNvSpPr>
            <a:spLocks noGrp="1"/>
          </p:cNvSpPr>
          <p:nvPr>
            <p:ph idx="1"/>
          </p:nvPr>
        </p:nvSpPr>
        <p:spPr>
          <a:xfrm>
            <a:off x="677334" y="1260043"/>
            <a:ext cx="8596668" cy="4614284"/>
          </a:xfrm>
        </p:spPr>
        <p:txBody>
          <a:bodyPr>
            <a:noAutofit/>
          </a:bodyPr>
          <a:lstStyle/>
          <a:p>
            <a:r>
              <a:rPr lang="en-US" sz="3200" dirty="0">
                <a:solidFill>
                  <a:schemeClr val="tx1"/>
                </a:solidFill>
              </a:rPr>
              <a:t>Advertising, Computer Applications, Communicative English, Electronic Equipment Maintenance, Entrepreneurship Development, Instrumentation, Office/Home Management and Secretarial Practice, Sales Promotion and Management, Tax Procedure and Practice, Tourism and Travel Management and any other subjects introduced from time to time.</a:t>
            </a:r>
          </a:p>
          <a:p>
            <a:endParaRPr lang="en-IN" sz="3200" dirty="0">
              <a:solidFill>
                <a:schemeClr val="tx1"/>
              </a:solidFill>
            </a:endParaRPr>
          </a:p>
        </p:txBody>
      </p:sp>
    </p:spTree>
    <p:extLst>
      <p:ext uri="{BB962C8B-B14F-4D97-AF65-F5344CB8AC3E}">
        <p14:creationId xmlns:p14="http://schemas.microsoft.com/office/powerpoint/2010/main" val="2562258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A226456-5CF3-C046-BCC9-B770E243D7C9}"/>
              </a:ext>
            </a:extLst>
          </p:cNvPr>
          <p:cNvPicPr>
            <a:picLocks noGrp="1" noChangeAspect="1"/>
          </p:cNvPicPr>
          <p:nvPr>
            <p:ph idx="1"/>
          </p:nvPr>
        </p:nvPicPr>
        <p:blipFill>
          <a:blip r:embed="rId2"/>
          <a:stretch>
            <a:fillRect/>
          </a:stretch>
        </p:blipFill>
        <p:spPr>
          <a:xfrm>
            <a:off x="3292708" y="41298"/>
            <a:ext cx="5606583" cy="6775404"/>
          </a:xfrm>
          <a:prstGeom prst="rect">
            <a:avLst/>
          </a:prstGeom>
        </p:spPr>
      </p:pic>
    </p:spTree>
    <p:extLst>
      <p:ext uri="{BB962C8B-B14F-4D97-AF65-F5344CB8AC3E}">
        <p14:creationId xmlns:p14="http://schemas.microsoft.com/office/powerpoint/2010/main" val="817357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E8E67A-7D35-194E-A6EE-073C21005FB3}"/>
              </a:ext>
            </a:extLst>
          </p:cNvPr>
          <p:cNvSpPr>
            <a:spLocks noGrp="1"/>
          </p:cNvSpPr>
          <p:nvPr>
            <p:ph idx="1"/>
          </p:nvPr>
        </p:nvSpPr>
        <p:spPr>
          <a:xfrm>
            <a:off x="1797666" y="2957945"/>
            <a:ext cx="8596668" cy="942109"/>
          </a:xfrm>
        </p:spPr>
        <p:txBody>
          <a:bodyPr>
            <a:normAutofit lnSpcReduction="10000"/>
          </a:bodyPr>
          <a:lstStyle/>
          <a:p>
            <a:pPr marL="0" indent="0" algn="ctr">
              <a:buNone/>
            </a:pPr>
            <a:r>
              <a:rPr lang="en-US" sz="6000" b="1" dirty="0">
                <a:solidFill>
                  <a:schemeClr val="accent2">
                    <a:lumMod val="60000"/>
                    <a:lumOff val="40000"/>
                  </a:schemeClr>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909265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445E9-80B3-894C-925A-BB7E786F1BC3}"/>
              </a:ext>
            </a:extLst>
          </p:cNvPr>
          <p:cNvSpPr>
            <a:spLocks noGrp="1"/>
          </p:cNvSpPr>
          <p:nvPr>
            <p:ph type="title"/>
          </p:nvPr>
        </p:nvSpPr>
        <p:spPr>
          <a:xfrm>
            <a:off x="743595" y="193964"/>
            <a:ext cx="8596668" cy="1320800"/>
          </a:xfrm>
        </p:spPr>
        <p:txBody>
          <a:bodyPr/>
          <a:lstStyle/>
          <a:p>
            <a:pPr algn="ctr"/>
            <a:r>
              <a:rPr lang="en-US" b="1" dirty="0">
                <a:latin typeface="Arial" panose="020B0604020202020204" pitchFamily="34" charset="0"/>
                <a:cs typeface="Arial" panose="020B0604020202020204" pitchFamily="34" charset="0"/>
              </a:rPr>
              <a:t>National Education Policy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(New Educational Policy - 2020) </a:t>
            </a:r>
          </a:p>
        </p:txBody>
      </p:sp>
      <p:graphicFrame>
        <p:nvGraphicFramePr>
          <p:cNvPr id="4" name="Content Placeholder 3">
            <a:extLst>
              <a:ext uri="{FF2B5EF4-FFF2-40B4-BE49-F238E27FC236}">
                <a16:creationId xmlns:a16="http://schemas.microsoft.com/office/drawing/2014/main" id="{BFA641A2-253B-8A4D-899F-48A950857BEF}"/>
              </a:ext>
            </a:extLst>
          </p:cNvPr>
          <p:cNvGraphicFramePr>
            <a:graphicFrameLocks noGrp="1"/>
          </p:cNvGraphicFramePr>
          <p:nvPr>
            <p:ph idx="1"/>
            <p:extLst>
              <p:ext uri="{D42A27DB-BD31-4B8C-83A1-F6EECF244321}">
                <p14:modId xmlns:p14="http://schemas.microsoft.com/office/powerpoint/2010/main" val="514572127"/>
              </p:ext>
            </p:extLst>
          </p:nvPr>
        </p:nvGraphicFramePr>
        <p:xfrm>
          <a:off x="850141" y="1521691"/>
          <a:ext cx="8596312" cy="5003800"/>
        </p:xfrm>
        <a:graphic>
          <a:graphicData uri="http://schemas.openxmlformats.org/drawingml/2006/table">
            <a:tbl>
              <a:tblPr firstRow="1" bandRow="1">
                <a:tableStyleId>{5C22544A-7EE6-4342-B048-85BDC9FD1C3A}</a:tableStyleId>
              </a:tblPr>
              <a:tblGrid>
                <a:gridCol w="2144850">
                  <a:extLst>
                    <a:ext uri="{9D8B030D-6E8A-4147-A177-3AD203B41FA5}">
                      <a16:colId xmlns:a16="http://schemas.microsoft.com/office/drawing/2014/main" val="646510646"/>
                    </a:ext>
                  </a:extLst>
                </a:gridCol>
                <a:gridCol w="6451462">
                  <a:extLst>
                    <a:ext uri="{9D8B030D-6E8A-4147-A177-3AD203B41FA5}">
                      <a16:colId xmlns:a16="http://schemas.microsoft.com/office/drawing/2014/main" val="2889151869"/>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7707050"/>
                  </a:ext>
                </a:extLst>
              </a:tr>
              <a:tr h="370840">
                <a:tc>
                  <a:txBody>
                    <a:bodyPr/>
                    <a:lstStyle/>
                    <a:p>
                      <a:r>
                        <a:rPr lang="en-US" sz="2800" dirty="0">
                          <a:latin typeface="Arial" panose="020B0604020202020204" pitchFamily="34" charset="0"/>
                          <a:cs typeface="Arial" panose="020B0604020202020204" pitchFamily="34" charset="0"/>
                        </a:rPr>
                        <a:t>3</a:t>
                      </a:r>
                      <a:r>
                        <a:rPr lang="en-US" sz="2800" baseline="30000" dirty="0">
                          <a:latin typeface="Arial" panose="020B0604020202020204" pitchFamily="34" charset="0"/>
                          <a:cs typeface="Arial" panose="020B0604020202020204" pitchFamily="34" charset="0"/>
                        </a:rPr>
                        <a:t>rd</a:t>
                      </a:r>
                      <a:r>
                        <a:rPr lang="en-US" sz="2800" dirty="0">
                          <a:latin typeface="Arial" panose="020B0604020202020204" pitchFamily="34" charset="0"/>
                          <a:cs typeface="Arial" panose="020B0604020202020204" pitchFamily="34" charset="0"/>
                        </a:rPr>
                        <a:t> 2020 – National Education Policy</a:t>
                      </a:r>
                    </a:p>
                  </a:txBody>
                  <a:tcPr/>
                </a:tc>
                <a:tc>
                  <a:txBody>
                    <a:bodyPr/>
                    <a:lstStyle/>
                    <a:p>
                      <a:pPr rtl="0" fontAlgn="base"/>
                      <a:r>
                        <a:rPr lang="en-IN" sz="2800" b="0" i="0" u="none" strike="noStrike" kern="1200" dirty="0">
                          <a:solidFill>
                            <a:schemeClr val="dk1"/>
                          </a:solidFill>
                          <a:effectLst/>
                          <a:latin typeface="Arial" panose="020B0604020202020204" pitchFamily="34" charset="0"/>
                          <a:ea typeface="+mn-ea"/>
                          <a:cs typeface="Arial" panose="020B0604020202020204" pitchFamily="34" charset="0"/>
                        </a:rPr>
                        <a:t>Focus on skill enhancement</a:t>
                      </a:r>
                    </a:p>
                    <a:p>
                      <a:pPr rtl="0" fontAlgn="base"/>
                      <a:r>
                        <a:rPr lang="en-IN" sz="2800" b="0" i="0" u="none" strike="noStrike" kern="1200" dirty="0">
                          <a:solidFill>
                            <a:schemeClr val="dk1"/>
                          </a:solidFill>
                          <a:effectLst/>
                          <a:latin typeface="Arial" panose="020B0604020202020204" pitchFamily="34" charset="0"/>
                          <a:ea typeface="+mn-ea"/>
                          <a:cs typeface="Arial" panose="020B0604020202020204" pitchFamily="34" charset="0"/>
                        </a:rPr>
                        <a:t>Upgrading the quality of education</a:t>
                      </a:r>
                    </a:p>
                    <a:p>
                      <a:pPr rtl="0" fontAlgn="base"/>
                      <a:r>
                        <a:rPr lang="en-IN" sz="2800" b="0" i="0" u="none" strike="noStrike" kern="1200" dirty="0">
                          <a:solidFill>
                            <a:schemeClr val="dk1"/>
                          </a:solidFill>
                          <a:effectLst/>
                          <a:latin typeface="Arial" panose="020B0604020202020204" pitchFamily="34" charset="0"/>
                          <a:ea typeface="+mn-ea"/>
                          <a:cs typeface="Arial" panose="020B0604020202020204" pitchFamily="34" charset="0"/>
                        </a:rPr>
                        <a:t>Reinforcing the centrality of the teacher</a:t>
                      </a:r>
                    </a:p>
                    <a:p>
                      <a:pPr rtl="0" fontAlgn="base"/>
                      <a:r>
                        <a:rPr lang="en-IN" sz="2800" b="0" i="0" u="none" strike="noStrike" kern="1200" dirty="0">
                          <a:solidFill>
                            <a:schemeClr val="dk1"/>
                          </a:solidFill>
                          <a:effectLst/>
                          <a:latin typeface="Arial" panose="020B0604020202020204" pitchFamily="34" charset="0"/>
                          <a:ea typeface="+mn-ea"/>
                          <a:cs typeface="Arial" panose="020B0604020202020204" pitchFamily="34" charset="0"/>
                        </a:rPr>
                        <a:t>Adopting a multi-disciplinary approach involving both skills and learning.</a:t>
                      </a:r>
                    </a:p>
                    <a:p>
                      <a:pPr rtl="0" fontAlgn="base"/>
                      <a:endParaRPr lang="en-IN" sz="2800" b="0" i="0" u="none" strike="noStrike" kern="1200" dirty="0">
                        <a:solidFill>
                          <a:schemeClr val="dk1"/>
                        </a:solidFill>
                        <a:effectLst/>
                        <a:latin typeface="Arial" panose="020B0604020202020204" pitchFamily="34" charset="0"/>
                        <a:ea typeface="+mn-ea"/>
                        <a:cs typeface="Arial" panose="020B0604020202020204" pitchFamily="34" charset="0"/>
                      </a:endParaRPr>
                    </a:p>
                    <a:p>
                      <a:pPr rtl="0" fontAlgn="base"/>
                      <a:r>
                        <a:rPr lang="en-IN" sz="2800" b="0" i="1" u="none" strike="noStrike" kern="1200" dirty="0">
                          <a:solidFill>
                            <a:schemeClr val="dk1"/>
                          </a:solidFill>
                          <a:effectLst/>
                          <a:latin typeface="Arial" panose="020B0604020202020204" pitchFamily="34" charset="0"/>
                          <a:ea typeface="+mn-ea"/>
                          <a:cs typeface="Arial" panose="020B0604020202020204" pitchFamily="34" charset="0"/>
                        </a:rPr>
                        <a:t>India after 30 years of New Economic Policy – growth and consolidation of services sector –recognised as a skill-based HR industry (IT and allied)</a:t>
                      </a:r>
                    </a:p>
                    <a:p>
                      <a:endParaRPr lang="en-US" dirty="0"/>
                    </a:p>
                  </a:txBody>
                  <a:tcPr/>
                </a:tc>
                <a:extLst>
                  <a:ext uri="{0D108BD9-81ED-4DB2-BD59-A6C34878D82A}">
                    <a16:rowId xmlns:a16="http://schemas.microsoft.com/office/drawing/2014/main" val="3799103781"/>
                  </a:ext>
                </a:extLst>
              </a:tr>
            </a:tbl>
          </a:graphicData>
        </a:graphic>
      </p:graphicFrame>
    </p:spTree>
    <p:extLst>
      <p:ext uri="{BB962C8B-B14F-4D97-AF65-F5344CB8AC3E}">
        <p14:creationId xmlns:p14="http://schemas.microsoft.com/office/powerpoint/2010/main" val="88766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6F71-F1C8-0B4C-86A6-138A0E900699}"/>
              </a:ext>
            </a:extLst>
          </p:cNvPr>
          <p:cNvSpPr>
            <a:spLocks noGrp="1"/>
          </p:cNvSpPr>
          <p:nvPr>
            <p:ph type="title"/>
          </p:nvPr>
        </p:nvSpPr>
        <p:spPr>
          <a:xfrm>
            <a:off x="677334" y="238539"/>
            <a:ext cx="8596668" cy="1320800"/>
          </a:xfrm>
        </p:spPr>
        <p:txBody>
          <a:bodyPr>
            <a:normAutofit/>
          </a:bodyPr>
          <a:lstStyle/>
          <a:p>
            <a:r>
              <a:rPr lang="en-US" dirty="0"/>
              <a:t>The Indian Higher Education ecosystem </a:t>
            </a:r>
            <a:r>
              <a:rPr lang="en-IN" sz="2200" dirty="0"/>
              <a:t>(AISHE REPORT 2019-20, released in  December 2020)</a:t>
            </a:r>
            <a:endParaRPr lang="en-US" sz="2200" dirty="0"/>
          </a:p>
        </p:txBody>
      </p:sp>
      <p:sp>
        <p:nvSpPr>
          <p:cNvPr id="3" name="Content Placeholder 2">
            <a:extLst>
              <a:ext uri="{FF2B5EF4-FFF2-40B4-BE49-F238E27FC236}">
                <a16:creationId xmlns:a16="http://schemas.microsoft.com/office/drawing/2014/main" id="{D74573B7-FA54-4F48-A972-6E9AA8827746}"/>
              </a:ext>
            </a:extLst>
          </p:cNvPr>
          <p:cNvSpPr>
            <a:spLocks noGrp="1"/>
          </p:cNvSpPr>
          <p:nvPr>
            <p:ph idx="1"/>
          </p:nvPr>
        </p:nvSpPr>
        <p:spPr>
          <a:xfrm>
            <a:off x="677334" y="1417983"/>
            <a:ext cx="8596668" cy="5009321"/>
          </a:xfrm>
        </p:spPr>
        <p:txBody>
          <a:bodyPr>
            <a:normAutofit/>
          </a:bodyPr>
          <a:lstStyle/>
          <a:p>
            <a:pPr fontAlgn="base"/>
            <a:r>
              <a:rPr lang="en-IN" sz="3200" dirty="0">
                <a:latin typeface="Arial" panose="020B0604020202020204" pitchFamily="34" charset="0"/>
                <a:cs typeface="Arial" panose="020B0604020202020204" pitchFamily="34" charset="0"/>
              </a:rPr>
              <a:t>1043 Universities in India and 42343 Colleges</a:t>
            </a:r>
          </a:p>
          <a:p>
            <a:pPr lvl="5" fontAlgn="base"/>
            <a:r>
              <a:rPr lang="en-IN" sz="2800" dirty="0">
                <a:latin typeface="Arial" panose="020B0604020202020204" pitchFamily="34" charset="0"/>
                <a:cs typeface="Arial" panose="020B0604020202020204" pitchFamily="34" charset="0"/>
              </a:rPr>
              <a:t>432 State Universities </a:t>
            </a:r>
          </a:p>
          <a:p>
            <a:pPr lvl="5" fontAlgn="base"/>
            <a:r>
              <a:rPr lang="en-IN" sz="2800" dirty="0">
                <a:latin typeface="Arial" panose="020B0604020202020204" pitchFamily="34" charset="0"/>
                <a:cs typeface="Arial" panose="020B0604020202020204" pitchFamily="34" charset="0"/>
              </a:rPr>
              <a:t>(including Government and aided Deemed Universities) </a:t>
            </a:r>
          </a:p>
          <a:p>
            <a:pPr lvl="5" fontAlgn="base"/>
            <a:r>
              <a:rPr lang="en-IN" sz="2800" dirty="0">
                <a:latin typeface="Arial" panose="020B0604020202020204" pitchFamily="34" charset="0"/>
                <a:cs typeface="Arial" panose="020B0604020202020204" pitchFamily="34" charset="0"/>
              </a:rPr>
              <a:t>407 private Universities </a:t>
            </a:r>
          </a:p>
          <a:p>
            <a:pPr lvl="5" fontAlgn="base"/>
            <a:r>
              <a:rPr lang="en-IN" sz="2800" dirty="0">
                <a:latin typeface="Arial" panose="020B0604020202020204" pitchFamily="34" charset="0"/>
                <a:cs typeface="Arial" panose="020B0604020202020204" pitchFamily="34" charset="0"/>
              </a:rPr>
              <a:t>(including Deemed Private) </a:t>
            </a:r>
          </a:p>
          <a:p>
            <a:pPr lvl="5" fontAlgn="base"/>
            <a:r>
              <a:rPr lang="en-IN" sz="2800" dirty="0">
                <a:latin typeface="Arial" panose="020B0604020202020204" pitchFamily="34" charset="0"/>
                <a:cs typeface="Arial" panose="020B0604020202020204" pitchFamily="34" charset="0"/>
              </a:rPr>
              <a:t>135 Institute of National importance</a:t>
            </a:r>
          </a:p>
          <a:p>
            <a:pPr lvl="5" fontAlgn="base"/>
            <a:r>
              <a:rPr lang="en-IN" sz="2800" dirty="0">
                <a:latin typeface="Arial" panose="020B0604020202020204" pitchFamily="34" charset="0"/>
                <a:cs typeface="Arial" panose="020B0604020202020204" pitchFamily="34" charset="0"/>
              </a:rPr>
              <a:t>48 Central Universities </a:t>
            </a:r>
          </a:p>
          <a:p>
            <a:endParaRPr lang="en-US" dirty="0"/>
          </a:p>
        </p:txBody>
      </p:sp>
    </p:spTree>
    <p:extLst>
      <p:ext uri="{BB962C8B-B14F-4D97-AF65-F5344CB8AC3E}">
        <p14:creationId xmlns:p14="http://schemas.microsoft.com/office/powerpoint/2010/main" val="243247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862D47-1D83-C042-8780-01BCE4E7658C}"/>
              </a:ext>
            </a:extLst>
          </p:cNvPr>
          <p:cNvSpPr>
            <a:spLocks noGrp="1"/>
          </p:cNvSpPr>
          <p:nvPr>
            <p:ph idx="1"/>
          </p:nvPr>
        </p:nvSpPr>
        <p:spPr>
          <a:xfrm>
            <a:off x="677334" y="387207"/>
            <a:ext cx="9533466" cy="5016066"/>
          </a:xfrm>
        </p:spPr>
        <p:txBody>
          <a:bodyPr>
            <a:noAutofit/>
          </a:bodyPr>
          <a:lstStyle/>
          <a:p>
            <a:r>
              <a:rPr lang="en-IN" sz="3200" dirty="0">
                <a:latin typeface="Arial" panose="020B0604020202020204" pitchFamily="34" charset="0"/>
                <a:cs typeface="Arial" panose="020B0604020202020204" pitchFamily="34" charset="0"/>
              </a:rPr>
              <a:t>Total enrolment in higher education has been estimated to be 40 million (400 lakhs)</a:t>
            </a:r>
          </a:p>
          <a:p>
            <a:pPr marL="0" indent="0">
              <a:buNone/>
            </a:pPr>
            <a:endParaRPr lang="en-IN" sz="3200" dirty="0">
              <a:latin typeface="Arial" panose="020B0604020202020204" pitchFamily="34" charset="0"/>
              <a:cs typeface="Arial" panose="020B0604020202020204" pitchFamily="34" charset="0"/>
            </a:endParaRPr>
          </a:p>
          <a:p>
            <a:r>
              <a:rPr lang="en-IN" sz="3200" dirty="0">
                <a:latin typeface="Arial" panose="020B0604020202020204" pitchFamily="34" charset="0"/>
                <a:cs typeface="Arial" panose="020B0604020202020204" pitchFamily="34" charset="0"/>
              </a:rPr>
              <a:t>Distance enrolment constitutes about 10.62%</a:t>
            </a:r>
          </a:p>
          <a:p>
            <a:pPr marL="0" indent="0">
              <a:buNone/>
            </a:pPr>
            <a:endParaRPr lang="en-IN" sz="3200" dirty="0">
              <a:latin typeface="Arial" panose="020B0604020202020204" pitchFamily="34" charset="0"/>
              <a:cs typeface="Arial" panose="020B0604020202020204" pitchFamily="34" charset="0"/>
            </a:endParaRPr>
          </a:p>
          <a:p>
            <a:r>
              <a:rPr lang="en-IN" sz="3200" dirty="0">
                <a:latin typeface="Arial" panose="020B0604020202020204" pitchFamily="34" charset="0"/>
                <a:cs typeface="Arial" panose="020B0604020202020204" pitchFamily="34" charset="0"/>
              </a:rPr>
              <a:t>The total number of teachers are about 15 lakh</a:t>
            </a:r>
          </a:p>
          <a:p>
            <a:endParaRPr lang="en-IN" sz="3200" dirty="0">
              <a:latin typeface="Arial" panose="020B0604020202020204" pitchFamily="34" charset="0"/>
              <a:cs typeface="Arial" panose="020B0604020202020204" pitchFamily="34" charset="0"/>
            </a:endParaRPr>
          </a:p>
          <a:p>
            <a:r>
              <a:rPr lang="en-IN" sz="3200" dirty="0">
                <a:latin typeface="Arial" panose="020B0604020202020204" pitchFamily="34" charset="0"/>
                <a:cs typeface="Arial" panose="020B0604020202020204" pitchFamily="34" charset="0"/>
              </a:rPr>
              <a:t>Average PTR is 1:975</a:t>
            </a:r>
          </a:p>
          <a:p>
            <a:endParaRPr lang="en-US" sz="3200" dirty="0"/>
          </a:p>
        </p:txBody>
      </p:sp>
    </p:spTree>
    <p:extLst>
      <p:ext uri="{BB962C8B-B14F-4D97-AF65-F5344CB8AC3E}">
        <p14:creationId xmlns:p14="http://schemas.microsoft.com/office/powerpoint/2010/main" val="4120572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25AE5-0AF4-B64C-98BE-D14141B7A759}"/>
              </a:ext>
            </a:extLst>
          </p:cNvPr>
          <p:cNvSpPr>
            <a:spLocks noGrp="1"/>
          </p:cNvSpPr>
          <p:nvPr>
            <p:ph type="title"/>
          </p:nvPr>
        </p:nvSpPr>
        <p:spPr>
          <a:xfrm>
            <a:off x="1797666" y="41564"/>
            <a:ext cx="8596668" cy="689113"/>
          </a:xfrm>
        </p:spPr>
        <p:txBody>
          <a:bodyPr>
            <a:normAutofit/>
          </a:bodyPr>
          <a:lstStyle/>
          <a:p>
            <a:pPr algn="ctr"/>
            <a:r>
              <a:rPr lang="en-US" dirty="0"/>
              <a:t>NEP at the School level </a:t>
            </a:r>
          </a:p>
        </p:txBody>
      </p:sp>
      <p:pic>
        <p:nvPicPr>
          <p:cNvPr id="4" name="Content Placeholder 3">
            <a:extLst>
              <a:ext uri="{FF2B5EF4-FFF2-40B4-BE49-F238E27FC236}">
                <a16:creationId xmlns:a16="http://schemas.microsoft.com/office/drawing/2014/main" id="{5EEE79B8-6471-D44B-B7DB-4FB29300E7C7}"/>
              </a:ext>
            </a:extLst>
          </p:cNvPr>
          <p:cNvPicPr>
            <a:picLocks noGrp="1" noChangeAspect="1"/>
          </p:cNvPicPr>
          <p:nvPr>
            <p:ph idx="1"/>
          </p:nvPr>
        </p:nvPicPr>
        <p:blipFill>
          <a:blip r:embed="rId2"/>
          <a:stretch>
            <a:fillRect/>
          </a:stretch>
        </p:blipFill>
        <p:spPr>
          <a:xfrm>
            <a:off x="394139" y="730676"/>
            <a:ext cx="10819126" cy="6085759"/>
          </a:xfrm>
          <a:prstGeom prst="rect">
            <a:avLst/>
          </a:prstGeom>
        </p:spPr>
      </p:pic>
    </p:spTree>
    <p:extLst>
      <p:ext uri="{BB962C8B-B14F-4D97-AF65-F5344CB8AC3E}">
        <p14:creationId xmlns:p14="http://schemas.microsoft.com/office/powerpoint/2010/main" val="2927147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99885-2A30-F74F-AC39-1DDC03EF622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87C98BC-73F9-B64F-9D58-6CBD07292440}"/>
              </a:ext>
            </a:extLst>
          </p:cNvPr>
          <p:cNvPicPr>
            <a:picLocks noGrp="1" noChangeAspect="1"/>
          </p:cNvPicPr>
          <p:nvPr>
            <p:ph idx="1"/>
          </p:nvPr>
        </p:nvPicPr>
        <p:blipFill>
          <a:blip r:embed="rId2"/>
          <a:stretch>
            <a:fillRect/>
          </a:stretch>
        </p:blipFill>
        <p:spPr>
          <a:xfrm>
            <a:off x="677334" y="426976"/>
            <a:ext cx="10995366" cy="6184894"/>
          </a:xfrm>
          <a:prstGeom prst="rect">
            <a:avLst/>
          </a:prstGeom>
        </p:spPr>
      </p:pic>
    </p:spTree>
    <p:extLst>
      <p:ext uri="{BB962C8B-B14F-4D97-AF65-F5344CB8AC3E}">
        <p14:creationId xmlns:p14="http://schemas.microsoft.com/office/powerpoint/2010/main" val="2677463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445E9-80B3-894C-925A-BB7E786F1BC3}"/>
              </a:ext>
            </a:extLst>
          </p:cNvPr>
          <p:cNvSpPr>
            <a:spLocks noGrp="1"/>
          </p:cNvSpPr>
          <p:nvPr>
            <p:ph type="title"/>
          </p:nvPr>
        </p:nvSpPr>
        <p:spPr>
          <a:xfrm>
            <a:off x="677334" y="180109"/>
            <a:ext cx="8596668" cy="1320800"/>
          </a:xfrm>
        </p:spPr>
        <p:txBody>
          <a:bodyPr/>
          <a:lstStyle/>
          <a:p>
            <a:r>
              <a:rPr lang="en-US" dirty="0"/>
              <a:t>What does this Policy seek to achieve in Higher Education </a:t>
            </a:r>
          </a:p>
        </p:txBody>
      </p:sp>
      <p:sp>
        <p:nvSpPr>
          <p:cNvPr id="3" name="Content Placeholder 2">
            <a:extLst>
              <a:ext uri="{FF2B5EF4-FFF2-40B4-BE49-F238E27FC236}">
                <a16:creationId xmlns:a16="http://schemas.microsoft.com/office/drawing/2014/main" id="{3B862D47-1D83-C042-8780-01BCE4E7658C}"/>
              </a:ext>
            </a:extLst>
          </p:cNvPr>
          <p:cNvSpPr>
            <a:spLocks noGrp="1"/>
          </p:cNvSpPr>
          <p:nvPr>
            <p:ph idx="1"/>
          </p:nvPr>
        </p:nvSpPr>
        <p:spPr>
          <a:xfrm>
            <a:off x="677334" y="1487054"/>
            <a:ext cx="8596668" cy="4697411"/>
          </a:xfrm>
        </p:spPr>
        <p:txBody>
          <a:bodyPr>
            <a:noAutofit/>
          </a:bodyPr>
          <a:lstStyle/>
          <a:p>
            <a:pPr fontAlgn="base"/>
            <a:r>
              <a:rPr lang="en-IN" sz="3200" dirty="0">
                <a:solidFill>
                  <a:schemeClr val="dk1"/>
                </a:solidFill>
                <a:latin typeface="Arial" panose="020B0604020202020204" pitchFamily="34" charset="0"/>
                <a:cs typeface="Arial" panose="020B0604020202020204" pitchFamily="34" charset="0"/>
              </a:rPr>
              <a:t>Focus on skill enhancement</a:t>
            </a:r>
          </a:p>
          <a:p>
            <a:pPr fontAlgn="base"/>
            <a:r>
              <a:rPr lang="en-IN" sz="3200" dirty="0">
                <a:solidFill>
                  <a:schemeClr val="dk1"/>
                </a:solidFill>
                <a:latin typeface="Arial" panose="020B0604020202020204" pitchFamily="34" charset="0"/>
                <a:cs typeface="Arial" panose="020B0604020202020204" pitchFamily="34" charset="0"/>
              </a:rPr>
              <a:t>Upgrading the quality of education</a:t>
            </a:r>
          </a:p>
          <a:p>
            <a:pPr fontAlgn="base"/>
            <a:r>
              <a:rPr lang="en-IN" sz="3200" dirty="0">
                <a:solidFill>
                  <a:schemeClr val="dk1"/>
                </a:solidFill>
                <a:latin typeface="Arial" panose="020B0604020202020204" pitchFamily="34" charset="0"/>
                <a:cs typeface="Arial" panose="020B0604020202020204" pitchFamily="34" charset="0"/>
              </a:rPr>
              <a:t>Reinforcing the centrality of the teacher</a:t>
            </a:r>
          </a:p>
          <a:p>
            <a:pPr fontAlgn="base"/>
            <a:r>
              <a:rPr lang="en-IN" sz="3200" dirty="0">
                <a:solidFill>
                  <a:schemeClr val="dk1"/>
                </a:solidFill>
                <a:latin typeface="Arial" panose="020B0604020202020204" pitchFamily="34" charset="0"/>
                <a:cs typeface="Arial" panose="020B0604020202020204" pitchFamily="34" charset="0"/>
              </a:rPr>
              <a:t>Adopting a multi-disciplinary approach involving both skills and learning.</a:t>
            </a:r>
          </a:p>
          <a:p>
            <a:pPr fontAlgn="base"/>
            <a:r>
              <a:rPr lang="en-IN" sz="3200" dirty="0">
                <a:solidFill>
                  <a:schemeClr val="dk1"/>
                </a:solidFill>
                <a:latin typeface="Arial" panose="020B0604020202020204" pitchFamily="34" charset="0"/>
                <a:cs typeface="Arial" panose="020B0604020202020204" pitchFamily="34" charset="0"/>
              </a:rPr>
              <a:t>Entire adult population of the country to be literate by 2030 and GER to be at 50% from the present 23%</a:t>
            </a:r>
          </a:p>
          <a:p>
            <a:endParaRPr lang="en-US" sz="3200" dirty="0"/>
          </a:p>
        </p:txBody>
      </p:sp>
    </p:spTree>
    <p:extLst>
      <p:ext uri="{BB962C8B-B14F-4D97-AF65-F5344CB8AC3E}">
        <p14:creationId xmlns:p14="http://schemas.microsoft.com/office/powerpoint/2010/main" val="46441292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2056</TotalTime>
  <Words>1774</Words>
  <Application>Microsoft Office PowerPoint</Application>
  <PresentationFormat>Widescreen</PresentationFormat>
  <Paragraphs>102</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Trebuchet MS</vt:lpstr>
      <vt:lpstr>Wingdings 3</vt:lpstr>
      <vt:lpstr>Facet</vt:lpstr>
      <vt:lpstr>NATIONAL EDUCATION POLICY  2020  An introductory understanding  for the Higher Education system  Govt of Karnataka</vt:lpstr>
      <vt:lpstr>The timeline</vt:lpstr>
      <vt:lpstr>PowerPoint Presentation</vt:lpstr>
      <vt:lpstr>National Education Policy  (New Educational Policy - 2020) </vt:lpstr>
      <vt:lpstr>The Indian Higher Education ecosystem (AISHE REPORT 2019-20, released in  December 2020)</vt:lpstr>
      <vt:lpstr>PowerPoint Presentation</vt:lpstr>
      <vt:lpstr>NEP at the School level </vt:lpstr>
      <vt:lpstr>PowerPoint Presentation</vt:lpstr>
      <vt:lpstr>What does this Policy seek to achieve in Higher Education </vt:lpstr>
      <vt:lpstr>How is this proposed: main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 Requirements: </vt:lpstr>
      <vt:lpstr>PowerPoint Presentation</vt:lpstr>
      <vt:lpstr>ACADEMIC BANK OF CREDITS (ABC)</vt:lpstr>
      <vt:lpstr>PowerPoint Presentation</vt:lpstr>
      <vt:lpstr>PowerPoint Presentation</vt:lpstr>
      <vt:lpstr>PowerPoint Presentation</vt:lpstr>
      <vt:lpstr>ELIGIBILITY FOR ADMISSIONS </vt:lpstr>
      <vt:lpstr>B.Sc. (Basic and Hons. degrees) and M.Sc. (Integrated) Programs</vt:lpstr>
      <vt:lpstr>Continuous Formative Evaluation/ Internal Assessment: </vt:lpstr>
      <vt:lpstr>Outline for continuous assessment activities for C1 and C2 </vt:lpstr>
      <vt:lpstr>Minimum for Pass</vt:lpstr>
      <vt:lpstr>Vocational Subjects: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EDUCATION  POLICY</dc:title>
  <dc:creator>Microsoft Office User</dc:creator>
  <cp:lastModifiedBy>Syed Ashfaq Ahmed</cp:lastModifiedBy>
  <cp:revision>39</cp:revision>
  <dcterms:created xsi:type="dcterms:W3CDTF">2021-08-31T16:07:24Z</dcterms:created>
  <dcterms:modified xsi:type="dcterms:W3CDTF">2021-10-30T07:47:25Z</dcterms:modified>
</cp:coreProperties>
</file>