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sldIdLst>
    <p:sldId id="257" r:id="rId2"/>
    <p:sldId id="258" r:id="rId3"/>
    <p:sldId id="259" r:id="rId4"/>
    <p:sldId id="260" r:id="rId5"/>
    <p:sldId id="261" r:id="rId6"/>
    <p:sldId id="262" r:id="rId7"/>
    <p:sldId id="263" r:id="rId8"/>
    <p:sldId id="269" r:id="rId9"/>
    <p:sldId id="272" r:id="rId10"/>
    <p:sldId id="273" r:id="rId11"/>
    <p:sldId id="278" r:id="rId12"/>
    <p:sldId id="279" r:id="rId13"/>
    <p:sldId id="280" r:id="rId14"/>
    <p:sldId id="281" r:id="rId15"/>
    <p:sldId id="282" r:id="rId16"/>
    <p:sldId id="283" r:id="rId17"/>
    <p:sldId id="284" r:id="rId18"/>
    <p:sldId id="285" r:id="rId19"/>
    <p:sldId id="287" r:id="rId20"/>
    <p:sldId id="286" r:id="rId21"/>
    <p:sldId id="290" r:id="rId22"/>
    <p:sldId id="289" r:id="rId23"/>
    <p:sldId id="291" r:id="rId24"/>
    <p:sldId id="293" r:id="rId25"/>
    <p:sldId id="295" r:id="rId26"/>
    <p:sldId id="292" r:id="rId27"/>
    <p:sldId id="294" r:id="rId28"/>
    <p:sldId id="298" r:id="rId29"/>
    <p:sldId id="300" r:id="rId30"/>
    <p:sldId id="301" r:id="rId31"/>
    <p:sldId id="299" r:id="rId32"/>
    <p:sldId id="302" r:id="rId33"/>
    <p:sldId id="303" r:id="rId34"/>
    <p:sldId id="304" r:id="rId35"/>
    <p:sldId id="305" r:id="rId36"/>
    <p:sldId id="313" r:id="rId37"/>
    <p:sldId id="315" r:id="rId38"/>
    <p:sldId id="314" r:id="rId39"/>
    <p:sldId id="316" r:id="rId40"/>
    <p:sldId id="317" r:id="rId41"/>
    <p:sldId id="318" r:id="rId42"/>
    <p:sldId id="321" r:id="rId43"/>
    <p:sldId id="320" r:id="rId44"/>
    <p:sldId id="323" r:id="rId45"/>
    <p:sldId id="322" r:id="rId46"/>
    <p:sldId id="325" r:id="rId47"/>
    <p:sldId id="307" r:id="rId48"/>
    <p:sldId id="308" r:id="rId49"/>
    <p:sldId id="309" r:id="rId50"/>
    <p:sldId id="306" r:id="rId51"/>
    <p:sldId id="310" r:id="rId52"/>
    <p:sldId id="312" r:id="rId53"/>
    <p:sldId id="277" r:id="rId5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2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3F0D0DE-F2BB-46F2-8640-C94C828263FA}" type="datetimeFigureOut">
              <a:rPr lang="en-US" smtClean="0"/>
              <a:pPr/>
              <a:t>10/29/2019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0F9C339-CF01-4461-B296-8675EBB58C2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5A5290F-5D5F-4343-8917-3C26B5AB7160}" type="datetimeFigureOut">
              <a:rPr lang="en-US" smtClean="0"/>
              <a:pPr/>
              <a:t>10/29/2019</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68C2DB7-C0E5-4408-B6A5-D846FE7B58A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A5290F-5D5F-4343-8917-3C26B5AB7160}"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C2DB7-C0E5-4408-B6A5-D846FE7B58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A5290F-5D5F-4343-8917-3C26B5AB7160}"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C2DB7-C0E5-4408-B6A5-D846FE7B58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5A5290F-5D5F-4343-8917-3C26B5AB7160}" type="datetimeFigureOut">
              <a:rPr lang="en-US" smtClean="0"/>
              <a:pPr/>
              <a:t>10/29/2019</a:t>
            </a:fld>
            <a:endParaRPr lang="en-US"/>
          </a:p>
        </p:txBody>
      </p:sp>
      <p:sp>
        <p:nvSpPr>
          <p:cNvPr id="9" name="Slide Number Placeholder 8"/>
          <p:cNvSpPr>
            <a:spLocks noGrp="1"/>
          </p:cNvSpPr>
          <p:nvPr>
            <p:ph type="sldNum" sz="quarter" idx="15"/>
          </p:nvPr>
        </p:nvSpPr>
        <p:spPr/>
        <p:txBody>
          <a:bodyPr rtlCol="0"/>
          <a:lstStyle/>
          <a:p>
            <a:fld id="{968C2DB7-C0E5-4408-B6A5-D846FE7B58A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5A5290F-5D5F-4343-8917-3C26B5AB7160}" type="datetimeFigureOut">
              <a:rPr lang="en-US" smtClean="0"/>
              <a:pPr/>
              <a:t>10/29/2019</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68C2DB7-C0E5-4408-B6A5-D846FE7B58A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5A5290F-5D5F-4343-8917-3C26B5AB7160}" type="datetimeFigureOut">
              <a:rPr lang="en-US" smtClean="0"/>
              <a:pPr/>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C2DB7-C0E5-4408-B6A5-D846FE7B58A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5A5290F-5D5F-4343-8917-3C26B5AB7160}" type="datetimeFigureOut">
              <a:rPr lang="en-US" smtClean="0"/>
              <a:pPr/>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8C2DB7-C0E5-4408-B6A5-D846FE7B58A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5A5290F-5D5F-4343-8917-3C26B5AB7160}" type="datetimeFigureOut">
              <a:rPr lang="en-US" smtClean="0"/>
              <a:pPr/>
              <a:t>10/29/2019</a:t>
            </a:fld>
            <a:endParaRPr lang="en-US"/>
          </a:p>
        </p:txBody>
      </p:sp>
      <p:sp>
        <p:nvSpPr>
          <p:cNvPr id="7" name="Slide Number Placeholder 6"/>
          <p:cNvSpPr>
            <a:spLocks noGrp="1"/>
          </p:cNvSpPr>
          <p:nvPr>
            <p:ph type="sldNum" sz="quarter" idx="11"/>
          </p:nvPr>
        </p:nvSpPr>
        <p:spPr/>
        <p:txBody>
          <a:bodyPr rtlCol="0"/>
          <a:lstStyle/>
          <a:p>
            <a:fld id="{968C2DB7-C0E5-4408-B6A5-D846FE7B58A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A5290F-5D5F-4343-8917-3C26B5AB7160}" type="datetimeFigureOut">
              <a:rPr lang="en-US" smtClean="0"/>
              <a:pPr/>
              <a:t>10/29/2019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8C2DB7-C0E5-4408-B6A5-D846FE7B58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5A5290F-5D5F-4343-8917-3C26B5AB7160}" type="datetimeFigureOut">
              <a:rPr lang="en-US" smtClean="0"/>
              <a:pPr/>
              <a:t>10/29/2019</a:t>
            </a:fld>
            <a:endParaRPr lang="en-US"/>
          </a:p>
        </p:txBody>
      </p:sp>
      <p:sp>
        <p:nvSpPr>
          <p:cNvPr id="22" name="Slide Number Placeholder 21"/>
          <p:cNvSpPr>
            <a:spLocks noGrp="1"/>
          </p:cNvSpPr>
          <p:nvPr>
            <p:ph type="sldNum" sz="quarter" idx="15"/>
          </p:nvPr>
        </p:nvSpPr>
        <p:spPr/>
        <p:txBody>
          <a:bodyPr rtlCol="0"/>
          <a:lstStyle/>
          <a:p>
            <a:fld id="{968C2DB7-C0E5-4408-B6A5-D846FE7B58A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5A5290F-5D5F-4343-8917-3C26B5AB7160}" type="datetimeFigureOut">
              <a:rPr lang="en-US" smtClean="0"/>
              <a:pPr/>
              <a:t>10/29/2019</a:t>
            </a:fld>
            <a:endParaRPr lang="en-US"/>
          </a:p>
        </p:txBody>
      </p:sp>
      <p:sp>
        <p:nvSpPr>
          <p:cNvPr id="18" name="Slide Number Placeholder 17"/>
          <p:cNvSpPr>
            <a:spLocks noGrp="1"/>
          </p:cNvSpPr>
          <p:nvPr>
            <p:ph type="sldNum" sz="quarter" idx="11"/>
          </p:nvPr>
        </p:nvSpPr>
        <p:spPr/>
        <p:txBody>
          <a:bodyPr rtlCol="0"/>
          <a:lstStyle/>
          <a:p>
            <a:fld id="{968C2DB7-C0E5-4408-B6A5-D846FE7B58A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5A5290F-5D5F-4343-8917-3C26B5AB7160}" type="datetimeFigureOut">
              <a:rPr lang="en-US" smtClean="0"/>
              <a:pPr/>
              <a:t>10/29/2019</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68C2DB7-C0E5-4408-B6A5-D846FE7B58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p.postmatric.karnataka.gov.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p.postmatric.karnataka.gov.i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attestation.ssp.postmatric.karnataka.gov.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eattestation.ssp.karnataka.gov.in/postmatric/documents/approved"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sp.postamatric.karnataka.gov.in/"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esign.ssp.postmatric.karanataka.gov.in/"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457200"/>
            <a:ext cx="6705600" cy="1600200"/>
          </a:xfrm>
        </p:spPr>
        <p:txBody>
          <a:bodyPr>
            <a:normAutofit/>
          </a:bodyPr>
          <a:lstStyle/>
          <a:p>
            <a:r>
              <a:rPr lang="en-IN" b="1" dirty="0" smtClean="0">
                <a:solidFill>
                  <a:srgbClr val="FF0000"/>
                </a:solidFill>
                <a:latin typeface="Georgia" pitchFamily="18" charset="0"/>
              </a:rPr>
              <a:t>STATE SCHOLARSHIP PORTAL </a:t>
            </a:r>
            <a:r>
              <a:rPr lang="en-IN" b="1" dirty="0" smtClean="0">
                <a:latin typeface="Georgia" pitchFamily="18" charset="0"/>
              </a:rPr>
              <a:t/>
            </a:r>
            <a:br>
              <a:rPr lang="en-IN" b="1" dirty="0" smtClean="0">
                <a:latin typeface="Georgia" pitchFamily="18" charset="0"/>
              </a:rPr>
            </a:br>
            <a:endParaRPr lang="en-US" dirty="0"/>
          </a:p>
        </p:txBody>
      </p:sp>
      <p:sp>
        <p:nvSpPr>
          <p:cNvPr id="3" name="Subtitle 2"/>
          <p:cNvSpPr>
            <a:spLocks noGrp="1"/>
          </p:cNvSpPr>
          <p:nvPr>
            <p:ph type="subTitle" idx="1"/>
          </p:nvPr>
        </p:nvSpPr>
        <p:spPr>
          <a:xfrm>
            <a:off x="2286000" y="2667000"/>
            <a:ext cx="6172200" cy="1752600"/>
          </a:xfrm>
        </p:spPr>
        <p:txBody>
          <a:bodyPr>
            <a:normAutofit lnSpcReduction="10000"/>
          </a:bodyPr>
          <a:lstStyle/>
          <a:p>
            <a:pPr algn="ctr"/>
            <a:r>
              <a:rPr lang="en-IN" b="1" dirty="0" smtClean="0">
                <a:latin typeface="Georgia" pitchFamily="18" charset="0"/>
              </a:rPr>
              <a:t/>
            </a:r>
            <a:br>
              <a:rPr lang="en-IN" b="1" dirty="0" smtClean="0">
                <a:latin typeface="Georgia" pitchFamily="18" charset="0"/>
              </a:rPr>
            </a:br>
            <a:r>
              <a:rPr lang="en-IN" sz="2800" b="1" dirty="0" smtClean="0">
                <a:latin typeface="Georgia" pitchFamily="18" charset="0"/>
              </a:rPr>
              <a:t> POST-MATRIC SCHOLARSHIP</a:t>
            </a:r>
          </a:p>
          <a:p>
            <a:pPr algn="ctr"/>
            <a:r>
              <a:rPr lang="en-IN" sz="2800" dirty="0" smtClean="0">
                <a:latin typeface="Georgia" pitchFamily="18" charset="0"/>
              </a:rPr>
              <a:t>And </a:t>
            </a:r>
          </a:p>
          <a:p>
            <a:pPr algn="ctr"/>
            <a:r>
              <a:rPr lang="en-IN" sz="2800" dirty="0" smtClean="0">
                <a:latin typeface="Georgia" pitchFamily="18" charset="0"/>
              </a:rPr>
              <a:t>e-ATTESTATION</a:t>
            </a:r>
            <a:r>
              <a:rPr lang="en-IN" sz="2800" b="1" dirty="0" smtClean="0">
                <a:latin typeface="Georgia" pitchFamily="18" charset="0"/>
              </a:rPr>
              <a:t> </a:t>
            </a:r>
            <a:endParaRPr lang="en-US" dirty="0"/>
          </a:p>
        </p:txBody>
      </p:sp>
      <p:sp>
        <p:nvSpPr>
          <p:cNvPr id="5" name="Slide Number Placeholder 4"/>
          <p:cNvSpPr>
            <a:spLocks noGrp="1"/>
          </p:cNvSpPr>
          <p:nvPr>
            <p:ph type="sldNum" sz="quarter" idx="12"/>
          </p:nvPr>
        </p:nvSpPr>
        <p:spPr/>
        <p:txBody>
          <a:bodyPr/>
          <a:lstStyle/>
          <a:p>
            <a:fld id="{5E10FE21-49AA-4EE0-9C39-0EECC5708FC2}" type="slidenum">
              <a:rPr lang="en-US" smtClean="0"/>
              <a:pPr/>
              <a:t>1</a:t>
            </a:fld>
            <a:endParaRPr lang="en-US" dirty="0"/>
          </a:p>
        </p:txBody>
      </p:sp>
      <p:sp>
        <p:nvSpPr>
          <p:cNvPr id="6" name="Rectangle 5"/>
          <p:cNvSpPr/>
          <p:nvPr/>
        </p:nvSpPr>
        <p:spPr>
          <a:xfrm>
            <a:off x="1939784" y="5943600"/>
            <a:ext cx="7204216" cy="646331"/>
          </a:xfrm>
          <a:prstGeom prst="rect">
            <a:avLst/>
          </a:prstGeom>
        </p:spPr>
        <p:txBody>
          <a:bodyPr wrap="none">
            <a:spAutoFit/>
          </a:bodyPr>
          <a:lstStyle/>
          <a:p>
            <a:r>
              <a:rPr lang="en-US" sz="3600" dirty="0" smtClean="0">
                <a:hlinkClick r:id="rId2"/>
              </a:rPr>
              <a:t>ssp.postmatric.karnataka.gov.in</a:t>
            </a: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Launch of Portals</a:t>
            </a:r>
            <a:endParaRPr lang="en-US" sz="3600" b="1" dirty="0"/>
          </a:p>
        </p:txBody>
      </p:sp>
      <p:sp>
        <p:nvSpPr>
          <p:cNvPr id="3" name="Content Placeholder 2"/>
          <p:cNvSpPr>
            <a:spLocks noGrp="1"/>
          </p:cNvSpPr>
          <p:nvPr>
            <p:ph sz="quarter" idx="1"/>
          </p:nvPr>
        </p:nvSpPr>
        <p:spPr/>
        <p:txBody>
          <a:bodyPr>
            <a:normAutofit/>
          </a:bodyPr>
          <a:lstStyle/>
          <a:p>
            <a:pPr>
              <a:lnSpc>
                <a:spcPct val="150000"/>
              </a:lnSpc>
            </a:pPr>
            <a:r>
              <a:rPr lang="en-US" dirty="0" smtClean="0"/>
              <a:t>e-Attestation Portal is live for attestation officers. </a:t>
            </a:r>
            <a:endParaRPr lang="en-US" dirty="0" smtClean="0"/>
          </a:p>
          <a:p>
            <a:pPr marL="274320" lvl="1">
              <a:lnSpc>
                <a:spcPct val="150000"/>
              </a:lnSpc>
              <a:spcBef>
                <a:spcPts val="600"/>
              </a:spcBef>
              <a:buSzPct val="70000"/>
              <a:buFont typeface="Wingdings" panose="05000000000000000000" pitchFamily="2" charset="2"/>
              <a:buChar char="§"/>
            </a:pPr>
            <a:r>
              <a:rPr lang="en-US" b="1" dirty="0" smtClean="0">
                <a:latin typeface="Georgia" pitchFamily="18" charset="0"/>
              </a:rPr>
              <a:t>1.11.2019</a:t>
            </a:r>
            <a:r>
              <a:rPr lang="en-US" dirty="0" smtClean="0">
                <a:latin typeface="Georgia" pitchFamily="18" charset="0"/>
              </a:rPr>
              <a:t> </a:t>
            </a:r>
            <a:r>
              <a:rPr lang="en-US" dirty="0" smtClean="0">
                <a:latin typeface="Georgia" pitchFamily="18" charset="0"/>
              </a:rPr>
              <a:t>- </a:t>
            </a:r>
            <a:r>
              <a:rPr lang="en-US" dirty="0" smtClean="0"/>
              <a:t>On </a:t>
            </a:r>
            <a:r>
              <a:rPr lang="en-US" dirty="0" err="1" smtClean="0"/>
              <a:t>Rajyotsava</a:t>
            </a:r>
            <a:r>
              <a:rPr lang="en-US" dirty="0" smtClean="0"/>
              <a:t> Day - </a:t>
            </a:r>
            <a:r>
              <a:rPr lang="en-US" dirty="0" smtClean="0">
                <a:latin typeface="Georgia" pitchFamily="18" charset="0"/>
              </a:rPr>
              <a:t>SSP portal is open for Post Matric Scholarship  </a:t>
            </a:r>
          </a:p>
          <a:p>
            <a:pPr>
              <a:lnSpc>
                <a:spcPct val="150000"/>
              </a:lnSpc>
              <a:buFont typeface="Wingdings" panose="05000000000000000000" pitchFamily="2" charset="2"/>
              <a:buChar char="§"/>
            </a:pPr>
            <a:r>
              <a:rPr lang="en-US" b="1" dirty="0" smtClean="0">
                <a:latin typeface="Georgia" pitchFamily="18" charset="0"/>
              </a:rPr>
              <a:t>From 1.11.2019 to 30.11.2019</a:t>
            </a:r>
            <a:r>
              <a:rPr lang="en-US" dirty="0" smtClean="0">
                <a:latin typeface="Georgia" pitchFamily="18" charset="0"/>
              </a:rPr>
              <a:t> - Application Submission  for post </a:t>
            </a:r>
            <a:r>
              <a:rPr lang="en-US" dirty="0" err="1" smtClean="0">
                <a:latin typeface="Georgia" pitchFamily="18" charset="0"/>
              </a:rPr>
              <a:t>matric</a:t>
            </a:r>
            <a:r>
              <a:rPr lang="en-US" dirty="0" smtClean="0">
                <a:latin typeface="Georgia" pitchFamily="18" charset="0"/>
              </a:rPr>
              <a:t> scholarship in SSP portal</a:t>
            </a:r>
          </a:p>
          <a:p>
            <a:pPr>
              <a:lnSpc>
                <a:spcPct val="150000"/>
              </a:lnSpc>
              <a:buFont typeface="Wingdings" panose="05000000000000000000" pitchFamily="2" charset="2"/>
              <a:buChar char="§"/>
            </a:pPr>
            <a:r>
              <a:rPr lang="en-US" b="1" dirty="0" smtClean="0">
                <a:latin typeface="Georgia" pitchFamily="18" charset="0"/>
              </a:rPr>
              <a:t>From 1.12.2019  to 31.12.2019 -</a:t>
            </a:r>
            <a:r>
              <a:rPr lang="en-US" dirty="0" smtClean="0">
                <a:latin typeface="Georgia" pitchFamily="18" charset="0"/>
              </a:rPr>
              <a:t> Disbursement of Post-</a:t>
            </a:r>
            <a:r>
              <a:rPr lang="en-US" dirty="0" err="1" smtClean="0">
                <a:latin typeface="Georgia" pitchFamily="18" charset="0"/>
              </a:rPr>
              <a:t>Matric</a:t>
            </a:r>
            <a:r>
              <a:rPr lang="en-US" dirty="0" smtClean="0">
                <a:latin typeface="Georgia" pitchFamily="18" charset="0"/>
              </a:rPr>
              <a:t> Scholarship through SSP and DBT.</a:t>
            </a:r>
          </a:p>
          <a:p>
            <a:pPr lvl="1">
              <a:lnSpc>
                <a:spcPct val="150000"/>
              </a:lnSpc>
            </a:pPr>
            <a:endParaRPr lang="en-US" dirty="0"/>
          </a:p>
        </p:txBody>
      </p:sp>
      <p:sp>
        <p:nvSpPr>
          <p:cNvPr id="4" name="Slide Number Placeholder 3"/>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7467600" cy="792162"/>
          </a:xfrm>
        </p:spPr>
        <p:txBody>
          <a:bodyPr/>
          <a:lstStyle/>
          <a:p>
            <a:r>
              <a:rPr lang="en-US" dirty="0" smtClean="0"/>
              <a:t>Eligibility Criteria</a:t>
            </a:r>
            <a:endParaRPr lang="en-US" dirty="0"/>
          </a:p>
        </p:txBody>
      </p:sp>
      <p:pic>
        <p:nvPicPr>
          <p:cNvPr id="1026" name="Picture 2"/>
          <p:cNvPicPr>
            <a:picLocks noGrp="1" noChangeAspect="1" noChangeArrowheads="1"/>
          </p:cNvPicPr>
          <p:nvPr>
            <p:ph sz="quarter" idx="4294967295"/>
          </p:nvPr>
        </p:nvPicPr>
        <p:blipFill>
          <a:blip r:embed="rId2" cstate="print"/>
          <a:srcRect/>
          <a:stretch>
            <a:fillRect/>
          </a:stretch>
        </p:blipFill>
        <p:spPr bwMode="auto">
          <a:xfrm>
            <a:off x="533400" y="1371600"/>
            <a:ext cx="7620000" cy="50085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cstate="print"/>
          <a:srcRect/>
          <a:stretch>
            <a:fillRect/>
          </a:stretch>
        </p:blipFill>
        <p:spPr bwMode="auto">
          <a:xfrm>
            <a:off x="609600" y="609600"/>
            <a:ext cx="7467600" cy="56419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sz="quarter" idx="1"/>
          </p:nvPr>
        </p:nvPicPr>
        <p:blipFill>
          <a:blip r:embed="rId2" cstate="print"/>
          <a:srcRect/>
          <a:stretch>
            <a:fillRect/>
          </a:stretch>
        </p:blipFill>
        <p:spPr bwMode="auto">
          <a:xfrm>
            <a:off x="990600" y="1524001"/>
            <a:ext cx="6705600" cy="48895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1447800" y="838200"/>
            <a:ext cx="5467350" cy="533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a:p>
        </p:txBody>
      </p:sp>
      <p:pic>
        <p:nvPicPr>
          <p:cNvPr id="4098" name="Picture 2"/>
          <p:cNvPicPr>
            <a:picLocks noChangeAspect="1" noChangeArrowheads="1"/>
          </p:cNvPicPr>
          <p:nvPr/>
        </p:nvPicPr>
        <p:blipFill>
          <a:blip r:embed="rId2" cstate="print"/>
          <a:srcRect/>
          <a:stretch>
            <a:fillRect/>
          </a:stretch>
        </p:blipFill>
        <p:spPr bwMode="auto">
          <a:xfrm>
            <a:off x="457200" y="1647824"/>
            <a:ext cx="7543800" cy="4829176"/>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447800" y="838200"/>
            <a:ext cx="5467350" cy="533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sz="quarter" idx="1"/>
          </p:nvPr>
        </p:nvPicPr>
        <p:blipFill>
          <a:blip r:embed="rId2" cstate="print"/>
          <a:srcRect/>
          <a:stretch>
            <a:fillRect/>
          </a:stretch>
        </p:blipFill>
        <p:spPr bwMode="auto">
          <a:xfrm>
            <a:off x="457200" y="2025888"/>
            <a:ext cx="7467600" cy="4022248"/>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1371600" y="990600"/>
            <a:ext cx="5467350" cy="533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sz="quarter" idx="1"/>
          </p:nvPr>
        </p:nvPicPr>
        <p:blipFill>
          <a:blip r:embed="rId2" cstate="print"/>
          <a:srcRect/>
          <a:stretch>
            <a:fillRect/>
          </a:stretch>
        </p:blipFill>
        <p:spPr bwMode="auto">
          <a:xfrm>
            <a:off x="609600" y="838200"/>
            <a:ext cx="7315200" cy="51816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25562"/>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Step </a:t>
            </a:r>
            <a:r>
              <a:rPr lang="en-US" b="1" dirty="0" smtClean="0"/>
              <a:t>by Step Instructions for Students to get documents E-Attested </a:t>
            </a:r>
            <a:r>
              <a:rPr lang="en-US" dirty="0" smtClean="0"/>
              <a:t/>
            </a:r>
            <a:br>
              <a:rPr lang="en-US" dirty="0" smtClean="0"/>
            </a:br>
            <a:endParaRPr lang="en-US" dirty="0"/>
          </a:p>
        </p:txBody>
      </p:sp>
      <p:sp>
        <p:nvSpPr>
          <p:cNvPr id="3" name="Content Placeholder 2"/>
          <p:cNvSpPr>
            <a:spLocks noGrp="1"/>
          </p:cNvSpPr>
          <p:nvPr>
            <p:ph sz="quarter" idx="1"/>
          </p:nvPr>
        </p:nvSpPr>
        <p:spPr>
          <a:xfrm>
            <a:off x="457200" y="1447800"/>
            <a:ext cx="7848600" cy="5026152"/>
          </a:xfrm>
        </p:spPr>
        <p:txBody>
          <a:bodyPr/>
          <a:lstStyle/>
          <a:p>
            <a:r>
              <a:rPr lang="en-US" b="1" dirty="0" smtClean="0"/>
              <a:t>Step 1:</a:t>
            </a:r>
            <a:r>
              <a:rPr lang="en-US" dirty="0" smtClean="0"/>
              <a:t> </a:t>
            </a:r>
          </a:p>
          <a:p>
            <a:pPr lvl="0"/>
            <a:r>
              <a:rPr lang="en-IN" dirty="0" smtClean="0"/>
              <a:t>Go to post matric scholarship portal by entering the below URL in your browser’s address bar. </a:t>
            </a:r>
            <a:endParaRPr lang="en-US" dirty="0" smtClean="0"/>
          </a:p>
          <a:p>
            <a:r>
              <a:rPr lang="en-IN" dirty="0" smtClean="0"/>
              <a:t>(</a:t>
            </a:r>
            <a:r>
              <a:rPr lang="en-US" u="sng" dirty="0" smtClean="0">
                <a:hlinkClick r:id="rId2"/>
              </a:rPr>
              <a:t>http://ssp.postmatric.karnataka.gov.in/</a:t>
            </a:r>
            <a:r>
              <a:rPr lang="en-IN" dirty="0" smtClean="0"/>
              <a:t>) </a:t>
            </a:r>
            <a:endParaRPr lang="en-US" dirty="0" smtClean="0"/>
          </a:p>
          <a:p>
            <a:r>
              <a:rPr lang="kn-IN" dirty="0" smtClean="0"/>
              <a:t>ಮೇಲಿನ ಯು</a:t>
            </a:r>
            <a:r>
              <a:rPr lang="en-IN" dirty="0" smtClean="0"/>
              <a:t>.</a:t>
            </a:r>
            <a:r>
              <a:rPr lang="kn-IN" dirty="0" smtClean="0"/>
              <a:t>ಆರ್</a:t>
            </a:r>
            <a:r>
              <a:rPr lang="en-IN" dirty="0" smtClean="0"/>
              <a:t>.</a:t>
            </a:r>
            <a:r>
              <a:rPr lang="kn-IN" dirty="0" smtClean="0"/>
              <a:t>ಎಲ್ ಅನ್ನು ನಿಮ್ಮ ಬ್ರೌಸರ್ ನ ಅಡ್ರೆಸ್ ಬಾರ್ ನಲ್ಲಿ ನಮೂದಿಸುವುದರ ಮೂಲಕ ಮೆಟ್ರಿಕ್ ನಂತರದ ವಿದ್ಯಾರ್ಥಿವೇತನ ತಂತ್ರಾಂಶವನ್ನುತೆರೆಯಿರಿ</a:t>
            </a:r>
            <a:r>
              <a:rPr lang="en-IN" dirty="0" smtClean="0"/>
              <a:t>. </a:t>
            </a:r>
            <a:endParaRPr lang="en-US" dirty="0" smtClean="0"/>
          </a:p>
          <a:p>
            <a:pPr lvl="0"/>
            <a:r>
              <a:rPr lang="en-IN" dirty="0" smtClean="0"/>
              <a:t>Click on “E-Attestation of documents for Students” link.</a:t>
            </a:r>
            <a:endParaRPr lang="en-US" dirty="0" smtClean="0"/>
          </a:p>
          <a:p>
            <a:r>
              <a:rPr lang="en-US" dirty="0" smtClean="0"/>
              <a:t>“</a:t>
            </a:r>
            <a:r>
              <a:rPr lang="kn-IN" dirty="0" smtClean="0"/>
              <a:t>ದಾಖಲೆಗಳ ಇ</a:t>
            </a:r>
            <a:r>
              <a:rPr lang="en-US" dirty="0" smtClean="0"/>
              <a:t>-</a:t>
            </a:r>
            <a:r>
              <a:rPr lang="kn-IN" dirty="0" smtClean="0"/>
              <a:t>ದೃಢೀಕರಣ</a:t>
            </a:r>
            <a:r>
              <a:rPr lang="en-US" dirty="0" smtClean="0"/>
              <a:t>(</a:t>
            </a:r>
            <a:r>
              <a:rPr lang="kn-IN" dirty="0" smtClean="0"/>
              <a:t>ವಿದ್ಯಾರ್ಥಿಗಳಿಗೆ</a:t>
            </a:r>
            <a:r>
              <a:rPr lang="en-US" dirty="0" smtClean="0"/>
              <a:t>)” </a:t>
            </a:r>
            <a:r>
              <a:rPr lang="kn-IN" dirty="0" smtClean="0"/>
              <a:t>ಲಿಂಕ್ ಅನ್ನು ಕ್ಲಿಕ್ ಮಾಡಿ</a:t>
            </a:r>
            <a:r>
              <a:rPr lang="en-US" dirty="0" smtClean="0"/>
              <a: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Step 2:</a:t>
            </a:r>
            <a:r>
              <a:rPr lang="en-US" dirty="0" smtClean="0"/>
              <a:t> </a:t>
            </a:r>
            <a:br>
              <a:rPr lang="en-US" dirty="0" smtClean="0"/>
            </a:br>
            <a:endParaRPr lang="en-US" dirty="0"/>
          </a:p>
        </p:txBody>
      </p:sp>
      <p:sp>
        <p:nvSpPr>
          <p:cNvPr id="3" name="Content Placeholder 2"/>
          <p:cNvSpPr>
            <a:spLocks noGrp="1"/>
          </p:cNvSpPr>
          <p:nvPr>
            <p:ph sz="quarter" idx="1"/>
          </p:nvPr>
        </p:nvSpPr>
        <p:spPr>
          <a:xfrm>
            <a:off x="457200" y="1143000"/>
            <a:ext cx="7467600" cy="5330952"/>
          </a:xfrm>
        </p:spPr>
        <p:txBody>
          <a:bodyPr/>
          <a:lstStyle/>
          <a:p>
            <a:pPr lvl="0"/>
            <a:r>
              <a:rPr lang="en-IN" dirty="0" smtClean="0"/>
              <a:t>Enter </a:t>
            </a:r>
            <a:r>
              <a:rPr lang="en-IN" dirty="0" smtClean="0"/>
              <a:t>your Aadhaar number and Name as in Aadhaar card in the E-Attestation page (</a:t>
            </a:r>
            <a:r>
              <a:rPr lang="en-IN" u="sng" dirty="0" smtClean="0">
                <a:hlinkClick r:id="rId2"/>
              </a:rPr>
              <a:t>https://eattestation.ssp.postmatric.karnataka.gov.in</a:t>
            </a:r>
            <a:r>
              <a:rPr lang="en-IN" dirty="0" smtClean="0"/>
              <a:t>) </a:t>
            </a:r>
            <a:endParaRPr lang="en-IN" dirty="0" smtClean="0"/>
          </a:p>
          <a:p>
            <a:pPr lvl="0"/>
            <a:endParaRPr lang="en-US" dirty="0" smtClean="0"/>
          </a:p>
          <a:p>
            <a:r>
              <a:rPr lang="kn-IN" dirty="0" smtClean="0"/>
              <a:t>ನಿಮ್ಮ ಆಧಾರ್ ಸಂಖ್ಯೆ ಮತ್ತು ಆಧಾರ್ ಕಾರ್ಡ್ ನಲ್ಲಿರುವಂತೆ ನಿಮ್ಮ ಹೆಸರನ್ನು</a:t>
            </a:r>
            <a:r>
              <a:rPr lang="en-US" dirty="0" smtClean="0"/>
              <a:t> “</a:t>
            </a:r>
            <a:r>
              <a:rPr lang="kn-IN" dirty="0" smtClean="0"/>
              <a:t>ಇ</a:t>
            </a:r>
            <a:r>
              <a:rPr lang="en-US" dirty="0" smtClean="0"/>
              <a:t>-</a:t>
            </a:r>
            <a:r>
              <a:rPr lang="kn-IN" dirty="0" smtClean="0"/>
              <a:t>ದೃಢೀಕರಣ</a:t>
            </a:r>
            <a:r>
              <a:rPr lang="en-US" dirty="0" smtClean="0"/>
              <a:t>” </a:t>
            </a:r>
            <a:r>
              <a:rPr lang="kn-IN" dirty="0" smtClean="0"/>
              <a:t>ಪುಟದಲ್ಲಿ ನಮೂದಿಸಿ</a:t>
            </a:r>
            <a:r>
              <a:rPr lang="en-US" dirty="0" smtClean="0"/>
              <a:t>.</a:t>
            </a:r>
          </a:p>
          <a:p>
            <a:r>
              <a:rPr lang="en-IN" dirty="0" smtClean="0"/>
              <a:t> (</a:t>
            </a:r>
            <a:r>
              <a:rPr lang="en-IN" u="sng" dirty="0" smtClean="0">
                <a:hlinkClick r:id="rId2"/>
              </a:rPr>
              <a:t>https://eattestation.ssp.postmatric.karnataka.gov.in</a:t>
            </a:r>
            <a:r>
              <a:rPr lang="en-IN"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Step 3: </a:t>
            </a:r>
            <a:endParaRPr lang="en-US" dirty="0" smtClean="0"/>
          </a:p>
        </p:txBody>
      </p:sp>
      <p:sp>
        <p:nvSpPr>
          <p:cNvPr id="3" name="Content Placeholder 2"/>
          <p:cNvSpPr>
            <a:spLocks noGrp="1"/>
          </p:cNvSpPr>
          <p:nvPr>
            <p:ph sz="quarter" idx="1"/>
          </p:nvPr>
        </p:nvSpPr>
        <p:spPr/>
        <p:txBody>
          <a:bodyPr/>
          <a:lstStyle/>
          <a:p>
            <a:pPr lvl="0"/>
            <a:r>
              <a:rPr lang="en-IN" dirty="0" smtClean="0"/>
              <a:t>In </a:t>
            </a:r>
            <a:r>
              <a:rPr lang="en-IN" dirty="0" smtClean="0"/>
              <a:t>the student profile page, update your details. </a:t>
            </a:r>
            <a:endParaRPr lang="en-US" dirty="0" smtClean="0"/>
          </a:p>
          <a:p>
            <a:r>
              <a:rPr lang="en-IN" dirty="0" smtClean="0"/>
              <a:t>“</a:t>
            </a:r>
            <a:r>
              <a:rPr lang="kn-IN" dirty="0" smtClean="0"/>
              <a:t>ವಿದ್ಯಾರ್ಥಿ ಪ್ರೊಫೈಲ್</a:t>
            </a:r>
            <a:r>
              <a:rPr lang="en-IN" dirty="0" smtClean="0"/>
              <a:t>” </a:t>
            </a:r>
            <a:r>
              <a:rPr lang="kn-IN" dirty="0" smtClean="0"/>
              <a:t>ಪುಟದಲ್ಲಿ ನಿಮ್ಮ ಮಾಹಿತಿಯನ್ನು ನಮೂದಿಸಿ</a:t>
            </a:r>
            <a:r>
              <a:rPr lang="en-IN" dirty="0" smtClean="0"/>
              <a:t>.</a:t>
            </a:r>
          </a:p>
          <a:p>
            <a:endParaRPr lang="en-US" dirty="0" smtClean="0"/>
          </a:p>
          <a:p>
            <a:pPr lvl="0"/>
            <a:r>
              <a:rPr lang="en-IN" dirty="0" smtClean="0"/>
              <a:t>Select your university, district, taluk and college names from the drop downs</a:t>
            </a:r>
            <a:r>
              <a:rPr lang="en-IN" dirty="0" smtClean="0"/>
              <a:t>.</a:t>
            </a:r>
          </a:p>
          <a:p>
            <a:pPr lvl="0"/>
            <a:endParaRPr lang="en-US" dirty="0" smtClean="0"/>
          </a:p>
          <a:p>
            <a:r>
              <a:rPr lang="kn-IN" dirty="0" smtClean="0"/>
              <a:t>ನಿಮ್ಮ ವಿಶ್ವವಿದ್ಯಾಲಯ</a:t>
            </a:r>
            <a:r>
              <a:rPr lang="en-IN" dirty="0" smtClean="0"/>
              <a:t>, </a:t>
            </a:r>
            <a:r>
              <a:rPr lang="kn-IN" dirty="0" smtClean="0"/>
              <a:t>ಜಿಲ್ಲೆ</a:t>
            </a:r>
            <a:r>
              <a:rPr lang="en-IN" dirty="0" smtClean="0"/>
              <a:t>, </a:t>
            </a:r>
            <a:r>
              <a:rPr lang="kn-IN" dirty="0" smtClean="0"/>
              <a:t>ತಾಲ್ಲೂಕು ಮತ್ತು ಕಾಲೇಜನ್ನು ನೀಡಲಾಗಿರುವ ಡ್ರಾಪ್ ಡೌನ್ ಗಳಿಂದ ಆಯ್ಕೆ ಮಾಡಿ</a:t>
            </a:r>
            <a:r>
              <a:rPr lang="en-IN" dirty="0" smtClean="0"/>
              <a:t>.</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655638"/>
          </a:xfrm>
        </p:spPr>
        <p:txBody>
          <a:bodyPr>
            <a:normAutofit/>
          </a:bodyPr>
          <a:lstStyle/>
          <a:p>
            <a:r>
              <a:rPr lang="en-US" dirty="0" smtClean="0">
                <a:latin typeface="Georgia" pitchFamily="18" charset="0"/>
              </a:rPr>
              <a:t>State Scholarship portal</a:t>
            </a:r>
            <a:endParaRPr lang="en-US" dirty="0">
              <a:latin typeface="Georgia" pitchFamily="18" charset="0"/>
            </a:endParaRPr>
          </a:p>
        </p:txBody>
      </p:sp>
      <p:sp>
        <p:nvSpPr>
          <p:cNvPr id="3" name="Content Placeholder 2"/>
          <p:cNvSpPr>
            <a:spLocks noGrp="1"/>
          </p:cNvSpPr>
          <p:nvPr>
            <p:ph sz="quarter" idx="1"/>
          </p:nvPr>
        </p:nvSpPr>
        <p:spPr>
          <a:xfrm>
            <a:off x="457200" y="1066800"/>
            <a:ext cx="8153400" cy="5407152"/>
          </a:xfrm>
        </p:spPr>
        <p:txBody>
          <a:bodyPr>
            <a:normAutofit lnSpcReduction="10000"/>
          </a:bodyPr>
          <a:lstStyle/>
          <a:p>
            <a:pPr fontAlgn="base">
              <a:lnSpc>
                <a:spcPct val="150000"/>
              </a:lnSpc>
            </a:pPr>
            <a:r>
              <a:rPr lang="en-IN" dirty="0" smtClean="0">
                <a:latin typeface="Georgia" pitchFamily="18" charset="0"/>
              </a:rPr>
              <a:t>It is an integrated scholarship portal for</a:t>
            </a:r>
          </a:p>
          <a:p>
            <a:pPr lvl="1" fontAlgn="base">
              <a:lnSpc>
                <a:spcPct val="150000"/>
              </a:lnSpc>
            </a:pPr>
            <a:r>
              <a:rPr lang="en-IN" dirty="0" smtClean="0">
                <a:latin typeface="Georgia" pitchFamily="18" charset="0"/>
              </a:rPr>
              <a:t>Pre-</a:t>
            </a:r>
            <a:r>
              <a:rPr lang="en-IN" dirty="0" err="1" smtClean="0">
                <a:latin typeface="Georgia" pitchFamily="18" charset="0"/>
              </a:rPr>
              <a:t>matric</a:t>
            </a:r>
            <a:r>
              <a:rPr lang="en-IN" dirty="0" smtClean="0">
                <a:latin typeface="Georgia" pitchFamily="18" charset="0"/>
              </a:rPr>
              <a:t> Scholarship schemes.</a:t>
            </a:r>
          </a:p>
          <a:p>
            <a:pPr lvl="1" fontAlgn="base">
              <a:lnSpc>
                <a:spcPct val="150000"/>
              </a:lnSpc>
            </a:pPr>
            <a:r>
              <a:rPr lang="en-IN" dirty="0" smtClean="0">
                <a:latin typeface="Georgia" pitchFamily="18" charset="0"/>
              </a:rPr>
              <a:t>Post-</a:t>
            </a:r>
            <a:r>
              <a:rPr lang="en-IN" dirty="0" err="1" smtClean="0">
                <a:latin typeface="Georgia" pitchFamily="18" charset="0"/>
              </a:rPr>
              <a:t>Matric</a:t>
            </a:r>
            <a:r>
              <a:rPr lang="en-IN" dirty="0" smtClean="0">
                <a:latin typeface="Georgia" pitchFamily="18" charset="0"/>
              </a:rPr>
              <a:t> Scholarship schemes for the students </a:t>
            </a:r>
          </a:p>
          <a:p>
            <a:pPr lvl="2" fontAlgn="base">
              <a:lnSpc>
                <a:spcPct val="150000"/>
              </a:lnSpc>
            </a:pPr>
            <a:r>
              <a:rPr lang="en-IN" dirty="0" smtClean="0">
                <a:latin typeface="Georgia" pitchFamily="18" charset="0"/>
              </a:rPr>
              <a:t>Pursuing higher education - From class XI up to Ph.D. </a:t>
            </a:r>
          </a:p>
          <a:p>
            <a:pPr lvl="2" fontAlgn="base">
              <a:lnSpc>
                <a:spcPct val="150000"/>
              </a:lnSpc>
            </a:pPr>
            <a:r>
              <a:rPr lang="en-IN" dirty="0" smtClean="0">
                <a:latin typeface="Georgia" pitchFamily="18" charset="0"/>
              </a:rPr>
              <a:t>Studying in </a:t>
            </a:r>
          </a:p>
          <a:p>
            <a:pPr lvl="3" fontAlgn="base">
              <a:lnSpc>
                <a:spcPct val="150000"/>
              </a:lnSpc>
            </a:pPr>
            <a:r>
              <a:rPr lang="en-IN" dirty="0" smtClean="0">
                <a:latin typeface="Georgia" pitchFamily="18" charset="0"/>
              </a:rPr>
              <a:t>Government/ private </a:t>
            </a:r>
          </a:p>
          <a:p>
            <a:pPr lvl="3" fontAlgn="base">
              <a:lnSpc>
                <a:spcPct val="150000"/>
              </a:lnSpc>
            </a:pPr>
            <a:r>
              <a:rPr lang="en-IN" dirty="0" smtClean="0">
                <a:latin typeface="Georgia" pitchFamily="18" charset="0"/>
              </a:rPr>
              <a:t>higher secondary school/college</a:t>
            </a:r>
          </a:p>
          <a:p>
            <a:pPr lvl="3" fontAlgn="base">
              <a:lnSpc>
                <a:spcPct val="150000"/>
              </a:lnSpc>
            </a:pPr>
            <a:r>
              <a:rPr lang="en-IN" dirty="0" smtClean="0">
                <a:latin typeface="Georgia" pitchFamily="18" charset="0"/>
              </a:rPr>
              <a:t>University</a:t>
            </a:r>
          </a:p>
          <a:p>
            <a:pPr lvl="3" fontAlgn="base">
              <a:lnSpc>
                <a:spcPct val="150000"/>
              </a:lnSpc>
            </a:pPr>
            <a:r>
              <a:rPr lang="en-IN" dirty="0" smtClean="0">
                <a:latin typeface="Georgia" pitchFamily="18" charset="0"/>
              </a:rPr>
              <a:t>Technical courses in Polytechnics</a:t>
            </a:r>
          </a:p>
          <a:p>
            <a:pPr lvl="3" fontAlgn="base">
              <a:lnSpc>
                <a:spcPct val="150000"/>
              </a:lnSpc>
            </a:pPr>
            <a:r>
              <a:rPr lang="en-IN" dirty="0" smtClean="0">
                <a:latin typeface="Georgia" pitchFamily="18" charset="0"/>
              </a:rPr>
              <a:t>Vocational courses in Industrial Training Institutes. </a:t>
            </a:r>
          </a:p>
          <a:p>
            <a:pPr lvl="3" fontAlgn="base">
              <a:lnSpc>
                <a:spcPct val="150000"/>
              </a:lnSpc>
            </a:pPr>
            <a:r>
              <a:rPr lang="en-IN" dirty="0" smtClean="0">
                <a:latin typeface="Georgia" pitchFamily="18" charset="0"/>
              </a:rPr>
              <a:t>Nursing and Paramedical Courses</a:t>
            </a:r>
            <a:endParaRPr lang="en-US" dirty="0" smtClean="0">
              <a:latin typeface="Georgia" pitchFamily="18" charset="0"/>
            </a:endParaRPr>
          </a:p>
        </p:txBody>
      </p:sp>
      <p:sp>
        <p:nvSpPr>
          <p:cNvPr id="5" name="Slide Number Placeholder 4"/>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Step 4:</a:t>
            </a:r>
            <a:r>
              <a:rPr lang="en-US" dirty="0" smtClean="0"/>
              <a:t> </a:t>
            </a:r>
            <a:br>
              <a:rPr lang="en-US" dirty="0" smtClean="0"/>
            </a:br>
            <a:endParaRPr lang="en-US" dirty="0"/>
          </a:p>
        </p:txBody>
      </p:sp>
      <p:sp>
        <p:nvSpPr>
          <p:cNvPr id="3" name="Content Placeholder 2"/>
          <p:cNvSpPr>
            <a:spLocks noGrp="1"/>
          </p:cNvSpPr>
          <p:nvPr>
            <p:ph sz="quarter" idx="1"/>
          </p:nvPr>
        </p:nvSpPr>
        <p:spPr/>
        <p:txBody>
          <a:bodyPr/>
          <a:lstStyle/>
          <a:p>
            <a:pPr lvl="0"/>
            <a:r>
              <a:rPr lang="en-IN" dirty="0" smtClean="0"/>
              <a:t>Ensure </a:t>
            </a:r>
            <a:r>
              <a:rPr lang="en-IN" dirty="0" smtClean="0"/>
              <a:t>all your selections are correct</a:t>
            </a:r>
            <a:r>
              <a:rPr lang="en-IN" dirty="0" smtClean="0"/>
              <a:t>.</a:t>
            </a:r>
          </a:p>
          <a:p>
            <a:pPr lvl="0"/>
            <a:endParaRPr lang="en-US" dirty="0" smtClean="0"/>
          </a:p>
          <a:p>
            <a:r>
              <a:rPr lang="kn-IN" dirty="0" smtClean="0"/>
              <a:t>ನೀವು ನಮೂದಿಸಿರುವ ಎಲ್ಲಾ ಮಾಹಿತಿ ಸರಿಯಾಗಿವೆಎಂದು ಖಚಿತಪಡಿಸಿಕೊಳ್ಳಿ</a:t>
            </a:r>
            <a:r>
              <a:rPr lang="en-IN" dirty="0" smtClean="0"/>
              <a:t>.</a:t>
            </a:r>
          </a:p>
          <a:p>
            <a:endParaRPr lang="en-US" dirty="0" smtClean="0"/>
          </a:p>
          <a:p>
            <a:pPr lvl="0"/>
            <a:r>
              <a:rPr lang="en-IN" dirty="0" smtClean="0"/>
              <a:t>If your college is not appearing call the SAKALA helpline/inform your college </a:t>
            </a:r>
            <a:r>
              <a:rPr lang="en-IN" dirty="0" smtClean="0"/>
              <a:t>authority</a:t>
            </a:r>
          </a:p>
          <a:p>
            <a:pPr lvl="0"/>
            <a:endParaRPr lang="en-US" dirty="0" smtClean="0"/>
          </a:p>
          <a:p>
            <a:r>
              <a:rPr lang="kn-IN" dirty="0" smtClean="0"/>
              <a:t>ನೀಡಲಾಗಿರುವ ಡ್ರಾಪ್ ಡೌನ್ ನಲ್ಲಿ ನಿಮ್ಮ ಕಾಲೇಜು ಕಾಣದೇ ಇದ್ದಲ್ಲಿ </a:t>
            </a:r>
            <a:r>
              <a:rPr lang="en-IN" dirty="0" smtClean="0"/>
              <a:t>SAKALA </a:t>
            </a:r>
            <a:r>
              <a:rPr lang="kn-IN" dirty="0" smtClean="0"/>
              <a:t>ಸಹಾಯವಾಣಿಗೆ ಕರೆ ಮಾಡಿ</a:t>
            </a:r>
            <a:r>
              <a:rPr lang="en-IN" dirty="0" smtClean="0"/>
              <a:t>/ </a:t>
            </a:r>
            <a:r>
              <a:rPr lang="kn-IN" dirty="0" smtClean="0"/>
              <a:t>ನಿಮ್ಮ ಕಾಲೇಜಿನ ಮುಖ್ಯಸ್ಥರನ್ನು ಸಂಪರ್ಕಿಸಿ</a:t>
            </a:r>
            <a:r>
              <a:rPr lang="en-IN" dirty="0" smtClean="0"/>
              <a:t>.</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Step 5:</a:t>
            </a:r>
            <a:r>
              <a:rPr lang="en-US" dirty="0" smtClean="0"/>
              <a:t> </a:t>
            </a:r>
            <a:br>
              <a:rPr lang="en-US" dirty="0" smtClean="0"/>
            </a:br>
            <a:endParaRPr lang="en-US" dirty="0"/>
          </a:p>
        </p:txBody>
      </p:sp>
      <p:sp>
        <p:nvSpPr>
          <p:cNvPr id="3" name="Content Placeholder 2"/>
          <p:cNvSpPr>
            <a:spLocks noGrp="1"/>
          </p:cNvSpPr>
          <p:nvPr>
            <p:ph sz="quarter" idx="1"/>
          </p:nvPr>
        </p:nvSpPr>
        <p:spPr>
          <a:xfrm>
            <a:off x="457200" y="1219200"/>
            <a:ext cx="7467600" cy="5254752"/>
          </a:xfrm>
        </p:spPr>
        <p:txBody>
          <a:bodyPr>
            <a:normAutofit fontScale="92500"/>
          </a:bodyPr>
          <a:lstStyle/>
          <a:p>
            <a:pPr lvl="0"/>
            <a:r>
              <a:rPr lang="en-IN" b="1" u="sng" dirty="0" smtClean="0"/>
              <a:t>Select your </a:t>
            </a:r>
            <a:r>
              <a:rPr lang="en-IN" b="1" u="sng" dirty="0" err="1" smtClean="0"/>
              <a:t>couse</a:t>
            </a:r>
            <a:r>
              <a:rPr lang="en-IN" b="1" u="sng" dirty="0" smtClean="0"/>
              <a:t> details from the drop downs</a:t>
            </a:r>
            <a:endParaRPr lang="en-US" sz="1600" dirty="0" smtClean="0"/>
          </a:p>
          <a:p>
            <a:r>
              <a:rPr lang="kn-IN" dirty="0" smtClean="0"/>
              <a:t>ನಿಮ್ಮ ಕೋರ್ಸ್ ಮಾಹಿತಿಯನ್ನು ಈ ಕೆಳಗೆ ಸೂಚಿಸಿರುವ ಡ್ರಾಪ್ ಡೌನ್ ಗಳಿಂದ ಆಯ್ಕೆ ಮಾಡಿ</a:t>
            </a:r>
            <a:r>
              <a:rPr lang="en-IN" dirty="0" smtClean="0"/>
              <a:t>:</a:t>
            </a:r>
            <a:endParaRPr lang="en-US" sz="1600" dirty="0" smtClean="0"/>
          </a:p>
          <a:p>
            <a:pPr lvl="1"/>
            <a:r>
              <a:rPr lang="en-IN" sz="2400" dirty="0" smtClean="0"/>
              <a:t>Course</a:t>
            </a:r>
            <a:endParaRPr lang="en-US" sz="1600" dirty="0" smtClean="0"/>
          </a:p>
          <a:p>
            <a:r>
              <a:rPr lang="kn-IN" dirty="0" smtClean="0"/>
              <a:t>ಕೋರ್ಸ್</a:t>
            </a:r>
            <a:endParaRPr lang="en-US" sz="1600" dirty="0" smtClean="0"/>
          </a:p>
          <a:p>
            <a:pPr lvl="1"/>
            <a:r>
              <a:rPr lang="en-IN" sz="2400" dirty="0" smtClean="0"/>
              <a:t>Course combination/discipline/trade</a:t>
            </a:r>
            <a:endParaRPr lang="en-US" sz="1600" dirty="0" smtClean="0"/>
          </a:p>
          <a:p>
            <a:r>
              <a:rPr lang="kn-IN" dirty="0" smtClean="0"/>
              <a:t>ಕೋರ್ಸ್ ಸಂಯೋಜನೆ</a:t>
            </a:r>
            <a:r>
              <a:rPr lang="en-IN" dirty="0" smtClean="0"/>
              <a:t>/</a:t>
            </a:r>
            <a:r>
              <a:rPr lang="kn-IN" dirty="0" smtClean="0"/>
              <a:t>ವಿಭಾಗ</a:t>
            </a:r>
            <a:r>
              <a:rPr lang="en-IN" dirty="0" smtClean="0"/>
              <a:t>/</a:t>
            </a:r>
            <a:r>
              <a:rPr lang="kn-IN" dirty="0" smtClean="0"/>
              <a:t>ವೃತ್ತಿ</a:t>
            </a:r>
            <a:endParaRPr lang="en-US" sz="1600" dirty="0" smtClean="0"/>
          </a:p>
          <a:p>
            <a:pPr lvl="1"/>
            <a:r>
              <a:rPr lang="en-IN" sz="2400" dirty="0" smtClean="0"/>
              <a:t>Type of seat</a:t>
            </a:r>
            <a:endParaRPr lang="en-US" sz="1600" dirty="0" smtClean="0"/>
          </a:p>
          <a:p>
            <a:r>
              <a:rPr lang="kn-IN" dirty="0" smtClean="0"/>
              <a:t>ಸೀಟ್ ವಿಧ</a:t>
            </a:r>
            <a:endParaRPr lang="en-US" sz="1600" dirty="0" smtClean="0"/>
          </a:p>
          <a:p>
            <a:pPr lvl="1"/>
            <a:r>
              <a:rPr lang="en-IN" sz="2400" dirty="0" smtClean="0"/>
              <a:t>Year of study</a:t>
            </a:r>
            <a:endParaRPr lang="en-US" sz="1600" dirty="0" smtClean="0"/>
          </a:p>
          <a:p>
            <a:r>
              <a:rPr lang="kn-IN" dirty="0" smtClean="0"/>
              <a:t>ಅಧ್ಯಯನ ಮಾಡುತ್ತಿರುವ ವರ್ಷ</a:t>
            </a:r>
            <a:endParaRPr lang="en-US" sz="1600" dirty="0" smtClean="0"/>
          </a:p>
          <a:p>
            <a:pPr lvl="1"/>
            <a:r>
              <a:rPr lang="en-IN" sz="2400" dirty="0" smtClean="0"/>
              <a:t>Examination system (annual/</a:t>
            </a:r>
            <a:r>
              <a:rPr lang="en-IN" sz="2400" dirty="0" err="1" smtClean="0"/>
              <a:t>sememster</a:t>
            </a:r>
            <a:r>
              <a:rPr lang="en-IN" sz="2400" dirty="0" smtClean="0"/>
              <a:t>) followed by your course.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153400" cy="6092952"/>
          </a:xfrm>
        </p:spPr>
        <p:txBody>
          <a:bodyPr>
            <a:normAutofit/>
          </a:bodyPr>
          <a:lstStyle/>
          <a:p>
            <a:pPr lvl="1" algn="just"/>
            <a:r>
              <a:rPr lang="en-IN" sz="2400" dirty="0" smtClean="0"/>
              <a:t>Ensure you make the correct selection. </a:t>
            </a:r>
            <a:endParaRPr lang="en-US" sz="1600" dirty="0" smtClean="0"/>
          </a:p>
          <a:p>
            <a:pPr algn="just"/>
            <a:r>
              <a:rPr lang="kn-IN" dirty="0" smtClean="0"/>
              <a:t>ನೀವು ಸರಿಯಾದ ಆಯ್ಕೆಗಳನ್ನು ಮಾಡುತ್ತಿದ್ದೀರಿ ಎಂಬುದನ್ನು ಖಚಿತಪಡಿಸಿಕೊಳ್ಳಿ</a:t>
            </a:r>
            <a:r>
              <a:rPr lang="en-IN" dirty="0" smtClean="0"/>
              <a:t>.</a:t>
            </a:r>
          </a:p>
          <a:p>
            <a:pPr algn="just"/>
            <a:endParaRPr lang="en-US" sz="1600" dirty="0" smtClean="0"/>
          </a:p>
          <a:p>
            <a:pPr lvl="1" algn="just"/>
            <a:r>
              <a:rPr lang="en-IN" sz="2400" dirty="0" smtClean="0"/>
              <a:t>After selecting, re-check to be sure to avoid mistakes. </a:t>
            </a:r>
            <a:endParaRPr lang="en-US" sz="1600" dirty="0" smtClean="0"/>
          </a:p>
          <a:p>
            <a:pPr algn="just"/>
            <a:r>
              <a:rPr lang="kn-IN" dirty="0" smtClean="0"/>
              <a:t>ಆಯ್ಕೆ ಮಾಡಿದ ನಂತರ ತಪ್ಪುಗಳು ಆಗಿರುವುದಿಲ್ಲ ಎಂಬುದನ್ನು ಖಚಿತಪಡಿಸಿಕೊಳ್ಳಲು ಮತ್ತೊಮ್ಮೆ ಪರಿಶೀಲಿಸಿ</a:t>
            </a:r>
            <a:r>
              <a:rPr lang="en-IN" dirty="0" smtClean="0"/>
              <a:t>.</a:t>
            </a:r>
          </a:p>
          <a:p>
            <a:pPr algn="just"/>
            <a:endParaRPr lang="en-US" sz="1600" dirty="0" smtClean="0"/>
          </a:p>
          <a:p>
            <a:pPr lvl="1" algn="just"/>
            <a:r>
              <a:rPr lang="en-IN" sz="2400" dirty="0" smtClean="0"/>
              <a:t>In case you are not able to make the relevant selection call the SAKALA helpline/inform your college authority </a:t>
            </a:r>
            <a:endParaRPr lang="en-US" sz="1600" dirty="0" smtClean="0"/>
          </a:p>
          <a:p>
            <a:pPr algn="just"/>
            <a:r>
              <a:rPr lang="kn-IN" dirty="0" smtClean="0"/>
              <a:t>ನೀವು ಸೂಕ್ತ ಆಯ್ಕೆಗಳನ್ನು ಮಾಡಲು ಸಾಧ್ಯವಾಗದೇ ಇದ್ದಲ್ಲಿ ಸಕಾಲ ಸಹಾಯವಾಣಿಗೆ ಕರೆ ಮಾಡಿ</a:t>
            </a:r>
            <a:r>
              <a:rPr lang="en-IN" dirty="0" smtClean="0"/>
              <a:t>/ </a:t>
            </a:r>
            <a:r>
              <a:rPr lang="kn-IN" dirty="0" smtClean="0"/>
              <a:t>ನಿಮ್ಮ ಕಾಲೇಜು ಮುಖ್ಯಸ್ಥರನ್ನು ಸಂಪರ್ಕಿಸಿ</a:t>
            </a:r>
            <a:r>
              <a:rPr lang="en-IN" dirty="0" smtClean="0"/>
              <a:t>.</a:t>
            </a:r>
            <a:endParaRPr lang="en-US" sz="1600" dirty="0" smtClean="0"/>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smtClean="0"/>
              <a:t>Step 6:</a:t>
            </a:r>
            <a:r>
              <a:rPr lang="en-US" dirty="0" smtClean="0"/>
              <a:t> </a:t>
            </a:r>
            <a:endParaRPr lang="en-US" dirty="0" smtClean="0"/>
          </a:p>
          <a:p>
            <a:endParaRPr lang="en-US" dirty="0" smtClean="0"/>
          </a:p>
          <a:p>
            <a:pPr lvl="0"/>
            <a:r>
              <a:rPr lang="en-IN" sz="2800" dirty="0" smtClean="0"/>
              <a:t>Select whether you are staying in hostel or not</a:t>
            </a:r>
            <a:r>
              <a:rPr lang="en-IN" sz="2800" dirty="0" smtClean="0"/>
              <a:t>.</a:t>
            </a:r>
          </a:p>
          <a:p>
            <a:pPr lvl="0"/>
            <a:endParaRPr lang="en-US" sz="2800" dirty="0" smtClean="0"/>
          </a:p>
          <a:p>
            <a:r>
              <a:rPr lang="kn-IN" sz="2800" dirty="0" smtClean="0"/>
              <a:t>ನೀವು ವಸತಿನಿಲಯದಲ್ಲಿ ವಾಸಿಸುತ್ತಿರುವಿರೇ ಅಥವಾ ಇಲ್ಲವೇ ಎಂಬುದನ್ನು ಆಯ್ಕೆ ಮಾಡಿ</a:t>
            </a:r>
            <a:r>
              <a:rPr lang="en-IN" sz="2800" dirty="0" smtClean="0"/>
              <a:t>.</a:t>
            </a:r>
            <a:endParaRPr lang="en-US" sz="2800"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924800" cy="6169152"/>
          </a:xfrm>
        </p:spPr>
        <p:txBody>
          <a:bodyPr>
            <a:normAutofit lnSpcReduction="10000"/>
          </a:bodyPr>
          <a:lstStyle/>
          <a:p>
            <a:pPr>
              <a:buNone/>
            </a:pPr>
            <a:r>
              <a:rPr lang="en-US" b="1" dirty="0" smtClean="0"/>
              <a:t>Note/</a:t>
            </a:r>
            <a:r>
              <a:rPr lang="kn-IN" b="1" dirty="0" smtClean="0"/>
              <a:t>ಸೂಚನೆ</a:t>
            </a:r>
            <a:r>
              <a:rPr lang="en-US" b="1" dirty="0" smtClean="0"/>
              <a:t>:</a:t>
            </a:r>
          </a:p>
          <a:p>
            <a:pPr>
              <a:buNone/>
            </a:pPr>
            <a:endParaRPr lang="en-US" dirty="0" smtClean="0"/>
          </a:p>
          <a:p>
            <a:pPr lvl="0" algn="just"/>
            <a:r>
              <a:rPr lang="en-IN" dirty="0" smtClean="0"/>
              <a:t>If you are not staying in hostel, you should select “No” and select the save button. </a:t>
            </a:r>
            <a:endParaRPr lang="en-US" dirty="0" smtClean="0"/>
          </a:p>
          <a:p>
            <a:pPr algn="just"/>
            <a:r>
              <a:rPr lang="kn-IN" dirty="0" smtClean="0"/>
              <a:t>ನೀವು ವಸತಿನಿಲಯದಲ್ಲಿ ವಾಸಿಸುತ್ತಿಲ್ಲವಾದಲ್ಲಿ</a:t>
            </a:r>
            <a:r>
              <a:rPr lang="en-IN" dirty="0" smtClean="0"/>
              <a:t>, “</a:t>
            </a:r>
            <a:r>
              <a:rPr lang="kn-IN" dirty="0" smtClean="0"/>
              <a:t>ಇಲ್ಲ</a:t>
            </a:r>
            <a:r>
              <a:rPr lang="en-IN" dirty="0" smtClean="0"/>
              <a:t>” </a:t>
            </a:r>
            <a:r>
              <a:rPr lang="kn-IN" dirty="0" smtClean="0"/>
              <a:t>ಆಯ್ಕೆ ಮಾಡಿ ನಂತರ</a:t>
            </a:r>
            <a:r>
              <a:rPr lang="en-IN" dirty="0" smtClean="0"/>
              <a:t> “</a:t>
            </a:r>
            <a:r>
              <a:rPr lang="kn-IN" dirty="0" smtClean="0"/>
              <a:t>ಉಳಿಸಿ</a:t>
            </a:r>
            <a:r>
              <a:rPr lang="en-IN" dirty="0" smtClean="0"/>
              <a:t>” </a:t>
            </a:r>
            <a:r>
              <a:rPr lang="kn-IN" dirty="0" smtClean="0"/>
              <a:t>ಬಟನ್ ಅನ್ನು ಕ್ಲಿಕ್ ಮಾಡಿ</a:t>
            </a:r>
            <a:r>
              <a:rPr lang="en-IN" dirty="0" smtClean="0"/>
              <a:t>.</a:t>
            </a:r>
            <a:endParaRPr lang="en-US" dirty="0" smtClean="0"/>
          </a:p>
          <a:p>
            <a:pPr lvl="0" algn="just"/>
            <a:r>
              <a:rPr lang="en-IN" dirty="0" smtClean="0"/>
              <a:t>If you are staying in hostel, select yes. </a:t>
            </a:r>
            <a:endParaRPr lang="en-US" dirty="0" smtClean="0"/>
          </a:p>
          <a:p>
            <a:pPr algn="just"/>
            <a:r>
              <a:rPr lang="kn-IN" dirty="0" smtClean="0"/>
              <a:t>ನೀವು ವಸತಿನಿಲಯದಲ್ಲಿ ವಾಸಿಸುತ್ತಿದ್ದಲ್ಲಿ</a:t>
            </a:r>
            <a:r>
              <a:rPr lang="en-IN" dirty="0" smtClean="0"/>
              <a:t>, “</a:t>
            </a:r>
            <a:r>
              <a:rPr lang="kn-IN" dirty="0" smtClean="0"/>
              <a:t>ಹೌದು</a:t>
            </a:r>
            <a:r>
              <a:rPr lang="en-IN" dirty="0" smtClean="0"/>
              <a:t>” </a:t>
            </a:r>
            <a:r>
              <a:rPr lang="kn-IN" dirty="0" smtClean="0"/>
              <a:t>ಆಯ್ಕೆ ಮಾಡಿ</a:t>
            </a:r>
            <a:r>
              <a:rPr lang="en-IN" dirty="0" smtClean="0"/>
              <a:t>.</a:t>
            </a:r>
            <a:endParaRPr lang="en-US" dirty="0" smtClean="0"/>
          </a:p>
          <a:p>
            <a:pPr lvl="0" algn="just"/>
            <a:r>
              <a:rPr lang="en-IN" dirty="0" smtClean="0"/>
              <a:t>You will be asked to choose the type of hostel. </a:t>
            </a:r>
            <a:endParaRPr lang="en-US" dirty="0" smtClean="0"/>
          </a:p>
          <a:p>
            <a:pPr algn="just"/>
            <a:r>
              <a:rPr lang="kn-IN" dirty="0" smtClean="0"/>
              <a:t>ನಿಮಗೆ ವಸತಿನಿಲಯದ ಪ್ರಕಾರ</a:t>
            </a:r>
            <a:r>
              <a:rPr lang="en-IN" dirty="0" smtClean="0"/>
              <a:t>/</a:t>
            </a:r>
            <a:r>
              <a:rPr lang="kn-IN" dirty="0" smtClean="0"/>
              <a:t>ವಿಧವನ್ನು ಆಯ್ಕೆ ಮಾಡಲು ಕೇಳಲಾಗುವುದು</a:t>
            </a:r>
            <a:r>
              <a:rPr lang="en-IN" dirty="0" smtClean="0"/>
              <a:t>.</a:t>
            </a:r>
            <a:endParaRPr lang="en-US" dirty="0" smtClean="0"/>
          </a:p>
          <a:p>
            <a:pPr lvl="0" algn="just"/>
            <a:r>
              <a:rPr lang="en-IN" dirty="0" smtClean="0"/>
              <a:t>If you are staying in Government hostel, select government and save button.</a:t>
            </a:r>
            <a:endParaRPr lang="en-US" dirty="0" smtClean="0"/>
          </a:p>
          <a:p>
            <a:pPr algn="just"/>
            <a:r>
              <a:rPr lang="kn-IN" dirty="0" smtClean="0"/>
              <a:t>ನೀವು ಸರ್ಕಾರಿ ವಸತಿನಿಲಯದಲ್ಲಿ ವಾಸಿಸುತ್ತಿದ್ದಲ್ಲಿ</a:t>
            </a:r>
            <a:r>
              <a:rPr lang="en-IN" dirty="0" smtClean="0"/>
              <a:t>, “</a:t>
            </a:r>
            <a:r>
              <a:rPr lang="kn-IN" dirty="0" smtClean="0"/>
              <a:t>ಸರ್ಕಾರಿ ವಸತಿನಿಲಯ</a:t>
            </a:r>
            <a:r>
              <a:rPr lang="en-IN" dirty="0" smtClean="0"/>
              <a:t>” </a:t>
            </a:r>
            <a:r>
              <a:rPr lang="kn-IN" dirty="0" smtClean="0"/>
              <a:t>ಆಯ್ಕೆ ಮಾಡಿ ನಂತರ</a:t>
            </a:r>
            <a:r>
              <a:rPr lang="en-IN" dirty="0" smtClean="0"/>
              <a:t> “</a:t>
            </a:r>
            <a:r>
              <a:rPr lang="kn-IN" dirty="0" smtClean="0"/>
              <a:t>ಉಳಿಸಿ</a:t>
            </a:r>
            <a:r>
              <a:rPr lang="en-IN" dirty="0" smtClean="0"/>
              <a:t>” </a:t>
            </a:r>
            <a:r>
              <a:rPr lang="kn-IN" dirty="0" smtClean="0"/>
              <a:t>ಬಟನ್ ಅನ್ನು ಕ್ಲಿಕ್ ಮಾಡಿ</a:t>
            </a:r>
            <a:r>
              <a:rPr lang="en-IN" dirty="0" smtClean="0"/>
              <a:t>. </a:t>
            </a: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lstStyle/>
          <a:p>
            <a:r>
              <a:rPr lang="en-US" b="1" dirty="0" smtClean="0"/>
              <a:t>Note/</a:t>
            </a:r>
            <a:r>
              <a:rPr lang="kn-IN" b="1" dirty="0" smtClean="0"/>
              <a:t>ಸೂಚನೆ</a:t>
            </a:r>
            <a:r>
              <a:rPr lang="en-US" b="1" dirty="0" smtClean="0"/>
              <a:t>: (Cont..)</a:t>
            </a:r>
            <a:endParaRPr lang="en-US" dirty="0" smtClean="0"/>
          </a:p>
          <a:p>
            <a:pPr lvl="0"/>
            <a:endParaRPr lang="en-IN" dirty="0" smtClean="0"/>
          </a:p>
          <a:p>
            <a:pPr lvl="0"/>
            <a:r>
              <a:rPr lang="en-IN" dirty="0" smtClean="0"/>
              <a:t>If </a:t>
            </a:r>
            <a:r>
              <a:rPr lang="en-IN" dirty="0" smtClean="0"/>
              <a:t>you are staying in private/private college run hostel, select the relevant option</a:t>
            </a:r>
            <a:endParaRPr lang="en-US" dirty="0" smtClean="0"/>
          </a:p>
          <a:p>
            <a:r>
              <a:rPr lang="kn-IN" dirty="0" smtClean="0"/>
              <a:t>ನೀವು ಖಾಸಗಿ</a:t>
            </a:r>
            <a:r>
              <a:rPr lang="en-IN" dirty="0" smtClean="0"/>
              <a:t>/</a:t>
            </a:r>
            <a:r>
              <a:rPr lang="kn-IN" dirty="0" smtClean="0"/>
              <a:t>ಖಾಸಗಿ ಕಾಲೇಜು ನಿರ್ವಹಿಸುತ್ತಿರುವ ವಸತಿನಿಲಯದಲ್ಲಿ ವಾಸಿಸುತ್ತಿದ್ದಲ್ಲಿ</a:t>
            </a:r>
            <a:r>
              <a:rPr lang="en-IN" dirty="0" smtClean="0"/>
              <a:t>, “</a:t>
            </a:r>
            <a:r>
              <a:rPr lang="kn-IN" dirty="0" smtClean="0"/>
              <a:t>ಖಾಸಗಿ</a:t>
            </a:r>
            <a:r>
              <a:rPr lang="en-IN" dirty="0" smtClean="0"/>
              <a:t>” </a:t>
            </a:r>
            <a:r>
              <a:rPr lang="kn-IN" dirty="0" smtClean="0"/>
              <a:t>ಯನ್ನು ಆಯ್ಕೆ ಮಾಡಿ</a:t>
            </a:r>
            <a:r>
              <a:rPr lang="en-IN" dirty="0" smtClean="0"/>
              <a:t>.</a:t>
            </a:r>
          </a:p>
          <a:p>
            <a:endParaRPr lang="en-US" dirty="0" smtClean="0"/>
          </a:p>
          <a:p>
            <a:pPr lvl="0"/>
            <a:r>
              <a:rPr lang="en-IN" dirty="0" smtClean="0"/>
              <a:t>Select the district and taluk of your hostel </a:t>
            </a:r>
            <a:endParaRPr lang="en-US" dirty="0" smtClean="0"/>
          </a:p>
          <a:p>
            <a:r>
              <a:rPr lang="kn-IN" dirty="0" smtClean="0"/>
              <a:t>ವಸತಿನಿಲಯದ ಜಿಲ್ಲೆ ಮತ್ತು ತಾಲ್ಲೂಕನ್ನು ಆಯ್ಕೆ ಮಾಡಿ</a:t>
            </a:r>
            <a:r>
              <a:rPr lang="en-IN" dirty="0" smtClean="0"/>
              <a:t>.</a:t>
            </a:r>
          </a:p>
          <a:p>
            <a:endParaRPr lang="en-US" dirty="0" smtClean="0"/>
          </a:p>
          <a:p>
            <a:pPr lvl="0"/>
            <a:r>
              <a:rPr lang="en-IN" dirty="0" smtClean="0"/>
              <a:t>Click save button.  </a:t>
            </a:r>
            <a:endParaRPr lang="en-US" dirty="0" smtClean="0"/>
          </a:p>
          <a:p>
            <a:r>
              <a:rPr lang="en-IN" dirty="0" smtClean="0"/>
              <a:t>“</a:t>
            </a:r>
            <a:r>
              <a:rPr lang="kn-IN" dirty="0" smtClean="0"/>
              <a:t>ಉಳಿಸಿ</a:t>
            </a:r>
            <a:r>
              <a:rPr lang="en-IN" dirty="0" smtClean="0"/>
              <a:t>” </a:t>
            </a:r>
            <a:r>
              <a:rPr lang="kn-IN" dirty="0" smtClean="0"/>
              <a:t>ಬಟನ್ ಅನ್ನು ಕ್ಲಿಕ್ ಮಾಡಿ</a:t>
            </a:r>
            <a:r>
              <a:rPr lang="en-IN" dirty="0" smtClean="0"/>
              <a:t>.</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Step 7:</a:t>
            </a:r>
            <a:r>
              <a:rPr lang="en-US" dirty="0" smtClean="0"/>
              <a:t> </a:t>
            </a:r>
            <a:br>
              <a:rPr lang="en-US" dirty="0" smtClean="0"/>
            </a:br>
            <a:endParaRPr lang="en-US" dirty="0"/>
          </a:p>
        </p:txBody>
      </p:sp>
      <p:sp>
        <p:nvSpPr>
          <p:cNvPr id="3" name="Content Placeholder 2"/>
          <p:cNvSpPr>
            <a:spLocks noGrp="1"/>
          </p:cNvSpPr>
          <p:nvPr>
            <p:ph sz="quarter" idx="1"/>
          </p:nvPr>
        </p:nvSpPr>
        <p:spPr/>
        <p:txBody>
          <a:bodyPr/>
          <a:lstStyle/>
          <a:p>
            <a:pPr algn="just">
              <a:buNone/>
            </a:pPr>
            <a:endParaRPr lang="en-US" sz="2800" dirty="0" smtClean="0"/>
          </a:p>
          <a:p>
            <a:pPr lvl="0" algn="just"/>
            <a:r>
              <a:rPr lang="en-IN" sz="2800" dirty="0" smtClean="0"/>
              <a:t>Select the document type from the document drop down. The following documents will appear: </a:t>
            </a:r>
            <a:endParaRPr lang="en-IN" sz="2800" dirty="0" smtClean="0"/>
          </a:p>
          <a:p>
            <a:pPr lvl="0" algn="just"/>
            <a:endParaRPr lang="en-US" sz="2800" dirty="0" smtClean="0"/>
          </a:p>
          <a:p>
            <a:pPr algn="just"/>
            <a:r>
              <a:rPr lang="en-IN" sz="2800" dirty="0" smtClean="0"/>
              <a:t>“</a:t>
            </a:r>
            <a:r>
              <a:rPr lang="kn-IN" sz="2800" dirty="0" smtClean="0"/>
              <a:t>ದಾಖಲೆಗಳು</a:t>
            </a:r>
            <a:r>
              <a:rPr lang="en-IN" sz="2800" dirty="0" smtClean="0"/>
              <a:t>” </a:t>
            </a:r>
            <a:r>
              <a:rPr lang="kn-IN" sz="2800" dirty="0" smtClean="0"/>
              <a:t>ಡ್ರಾಪ್ ಡೌನ್ ನಿಂದ ದಾಖಲೆಯ ವಿಧವನ್ನು ಆಯ್ಕೆ ಮಾಡಿ</a:t>
            </a:r>
            <a:r>
              <a:rPr lang="en-IN" sz="2800" dirty="0" smtClean="0"/>
              <a:t>. </a:t>
            </a:r>
            <a:r>
              <a:rPr lang="kn-IN" sz="2800" dirty="0" smtClean="0"/>
              <a:t>ಈ ಕೆಳಗಿನ ದಾಖಲೆಗಳನ್ನು </a:t>
            </a:r>
            <a:r>
              <a:rPr lang="en-IN" sz="2800" dirty="0" smtClean="0"/>
              <a:t>“</a:t>
            </a:r>
            <a:r>
              <a:rPr lang="kn-IN" sz="2800" dirty="0" smtClean="0"/>
              <a:t>ದಾಖಲೆಗಳು</a:t>
            </a:r>
            <a:r>
              <a:rPr lang="en-IN" sz="2800" dirty="0" smtClean="0"/>
              <a:t>” </a:t>
            </a:r>
            <a:r>
              <a:rPr lang="kn-IN" sz="2800" dirty="0" smtClean="0"/>
              <a:t>ಡ್ರಾಪ್ ಡೌನ್ ನಲ್ಲಿ ತೋರಿಸಲಾಗುತ್ತದೆ</a:t>
            </a:r>
            <a:r>
              <a:rPr lang="en-IN" sz="2800" dirty="0" smtClean="0"/>
              <a:t>:</a:t>
            </a:r>
            <a:endParaRPr lang="en-US" sz="2800"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Grp="1" noChangeAspect="1" noChangeArrowheads="1"/>
          </p:cNvPicPr>
          <p:nvPr>
            <p:ph sz="quarter" idx="1"/>
          </p:nvPr>
        </p:nvPicPr>
        <p:blipFill>
          <a:blip r:embed="rId2" cstate="print"/>
          <a:srcRect/>
          <a:stretch>
            <a:fillRect/>
          </a:stretch>
        </p:blipFill>
        <p:spPr bwMode="auto">
          <a:xfrm>
            <a:off x="533400" y="304800"/>
            <a:ext cx="7848600" cy="616902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305800" cy="6092952"/>
          </a:xfrm>
        </p:spPr>
        <p:txBody>
          <a:bodyPr>
            <a:normAutofit lnSpcReduction="10000"/>
          </a:bodyPr>
          <a:lstStyle/>
          <a:p>
            <a:pPr>
              <a:buNone/>
            </a:pPr>
            <a:r>
              <a:rPr lang="en-US" b="1" dirty="0" smtClean="0"/>
              <a:t>Step 8:</a:t>
            </a:r>
            <a:r>
              <a:rPr lang="en-US" dirty="0" smtClean="0"/>
              <a:t> </a:t>
            </a:r>
          </a:p>
          <a:p>
            <a:pPr lvl="0" algn="just"/>
            <a:r>
              <a:rPr lang="en-IN" dirty="0" smtClean="0"/>
              <a:t>Select the document</a:t>
            </a:r>
            <a:endParaRPr lang="en-US" dirty="0" smtClean="0"/>
          </a:p>
          <a:p>
            <a:pPr algn="just"/>
            <a:r>
              <a:rPr lang="kn-IN" dirty="0" smtClean="0"/>
              <a:t>ದಾಖಲೆಯನ್ನು ಆಯ್ಕೆ ಮಾಡಿ</a:t>
            </a:r>
            <a:r>
              <a:rPr lang="en-IN" dirty="0" smtClean="0"/>
              <a:t>. </a:t>
            </a:r>
            <a:endParaRPr lang="en-US" dirty="0" smtClean="0"/>
          </a:p>
          <a:p>
            <a:pPr lvl="0" algn="just"/>
            <a:r>
              <a:rPr lang="en-IN" dirty="0" smtClean="0"/>
              <a:t>Fill the index data for every document</a:t>
            </a:r>
            <a:endParaRPr lang="en-US" dirty="0" smtClean="0"/>
          </a:p>
          <a:p>
            <a:pPr algn="just"/>
            <a:r>
              <a:rPr lang="kn-IN" dirty="0" smtClean="0"/>
              <a:t>ಪ್ರತಿ ದಾಖಲೆಗೆ ಬೇಕಾಗಿರುವ ಇಂಡೆಕ್ಸ್ ಮಾಹಿತಿಯನ್ನು ನಮೂದಿಸಿ</a:t>
            </a:r>
            <a:r>
              <a:rPr lang="en-IN" dirty="0" smtClean="0"/>
              <a:t>.. </a:t>
            </a:r>
            <a:endParaRPr lang="en-US" dirty="0" smtClean="0"/>
          </a:p>
          <a:p>
            <a:pPr lvl="0" algn="just"/>
            <a:r>
              <a:rPr lang="en-IN" dirty="0" smtClean="0"/>
              <a:t>Upload the relevant document. </a:t>
            </a:r>
            <a:endParaRPr lang="en-US" dirty="0" smtClean="0"/>
          </a:p>
          <a:p>
            <a:pPr algn="just"/>
            <a:r>
              <a:rPr lang="kn-IN" dirty="0" smtClean="0"/>
              <a:t>ಸಂಬಂಧಿಸಿದ ದಾಖಲೆಯನ್ನು ಅಪ್ಲೋಡ್ ಮಾಡಿ</a:t>
            </a:r>
            <a:r>
              <a:rPr lang="en-IN" dirty="0" smtClean="0"/>
              <a:t>.</a:t>
            </a:r>
            <a:endParaRPr lang="en-US" dirty="0" smtClean="0"/>
          </a:p>
          <a:p>
            <a:pPr lvl="0" algn="just"/>
            <a:r>
              <a:rPr lang="en-IN" dirty="0" smtClean="0"/>
              <a:t>If you have multiple pages for the same document merge and upload as single document. </a:t>
            </a:r>
            <a:endParaRPr lang="en-US" dirty="0" smtClean="0"/>
          </a:p>
          <a:p>
            <a:pPr algn="just"/>
            <a:r>
              <a:rPr lang="kn-IN" b="1" dirty="0" smtClean="0"/>
              <a:t>ಒಂದೇ</a:t>
            </a:r>
            <a:r>
              <a:rPr lang="kn-IN" dirty="0" smtClean="0"/>
              <a:t> ದಾಖಲೆಯು ಅನೇಕ ಪುಟಗಳನ್ನು ಹೊಂದಿದ್ದಲ್ಲಿ</a:t>
            </a:r>
            <a:r>
              <a:rPr lang="en-US" dirty="0" smtClean="0"/>
              <a:t>, </a:t>
            </a:r>
            <a:r>
              <a:rPr lang="kn-IN" dirty="0" smtClean="0"/>
              <a:t>ದಾಖಲೆಗೆ ಸಂಬಂಧಿಸಿದ ಎಲ್ಲಾ ಪುಟಗಳನ್ನು ಒಂದೇ ಪಿ</a:t>
            </a:r>
            <a:r>
              <a:rPr lang="en-US" dirty="0" smtClean="0"/>
              <a:t>.</a:t>
            </a:r>
            <a:r>
              <a:rPr lang="kn-IN" dirty="0" smtClean="0"/>
              <a:t>ಡಿ</a:t>
            </a:r>
            <a:r>
              <a:rPr lang="en-US" dirty="0" smtClean="0"/>
              <a:t>.</a:t>
            </a:r>
            <a:r>
              <a:rPr lang="kn-IN" dirty="0" smtClean="0"/>
              <a:t>ಎಫ್ </a:t>
            </a:r>
            <a:r>
              <a:rPr lang="kn-IN" b="1" dirty="0" smtClean="0"/>
              <a:t>ಫೈಲ್ ಗೆ </a:t>
            </a:r>
            <a:r>
              <a:rPr lang="kn-IN" dirty="0" smtClean="0"/>
              <a:t>ವಿಲೀನಗೊಳಿಸಿ ಮತ್ತು ವಿಲೀನಗೊಂಡ ದಾಖಲೆಯನ್ನು ಮಾತ್ರ ಅಪ್</a:t>
            </a:r>
            <a:r>
              <a:rPr lang="en-US" dirty="0" smtClean="0"/>
              <a:t>‌</a:t>
            </a:r>
            <a:r>
              <a:rPr lang="kn-IN" dirty="0" smtClean="0"/>
              <a:t>ಲೋಡ್ ಮಾಡಿ</a:t>
            </a:r>
            <a:r>
              <a:rPr lang="en-US" dirty="0" smtClean="0"/>
              <a:t>.</a:t>
            </a:r>
          </a:p>
          <a:p>
            <a:pPr lvl="0" algn="just"/>
            <a:r>
              <a:rPr lang="en-IN" dirty="0" smtClean="0"/>
              <a:t>The document should be in </a:t>
            </a:r>
            <a:r>
              <a:rPr lang="en-IN" dirty="0" err="1" smtClean="0"/>
              <a:t>pdf</a:t>
            </a:r>
            <a:r>
              <a:rPr lang="en-IN" dirty="0" smtClean="0"/>
              <a:t> format (size &lt;2 MB). </a:t>
            </a:r>
            <a:endParaRPr lang="en-US" dirty="0" smtClean="0"/>
          </a:p>
          <a:p>
            <a:pPr algn="just"/>
            <a:r>
              <a:rPr lang="kn-IN" dirty="0" smtClean="0"/>
              <a:t>ದಾಖಲೆಯು ಪಿ</a:t>
            </a:r>
            <a:r>
              <a:rPr lang="en-US" dirty="0" smtClean="0"/>
              <a:t>.</a:t>
            </a:r>
            <a:r>
              <a:rPr lang="kn-IN" dirty="0" smtClean="0"/>
              <a:t>ಡಿ</a:t>
            </a:r>
            <a:r>
              <a:rPr lang="en-US" dirty="0" smtClean="0"/>
              <a:t>.</a:t>
            </a:r>
            <a:r>
              <a:rPr lang="kn-IN" dirty="0" smtClean="0"/>
              <a:t>ಎಫ್ ಸ್ವರೂಪದಲ್ಲಿರಬೇಕು</a:t>
            </a:r>
            <a:r>
              <a:rPr lang="en-US" dirty="0" smtClean="0"/>
              <a:t>(</a:t>
            </a:r>
            <a:r>
              <a:rPr lang="kn-IN" dirty="0" smtClean="0"/>
              <a:t>ದಾಖಲೆಯ ಗಾತ್ರ</a:t>
            </a:r>
            <a:r>
              <a:rPr lang="en-US" dirty="0" smtClean="0"/>
              <a:t> : &lt;2 MB</a:t>
            </a:r>
            <a:r>
              <a:rPr lang="en-US" dirty="0" smtClean="0"/>
              <a:t>)</a:t>
            </a: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001000" cy="6169152"/>
          </a:xfrm>
        </p:spPr>
        <p:txBody>
          <a:bodyPr>
            <a:normAutofit/>
          </a:bodyPr>
          <a:lstStyle/>
          <a:p>
            <a:pPr>
              <a:buNone/>
            </a:pPr>
            <a:r>
              <a:rPr lang="en-US" b="1" dirty="0" smtClean="0"/>
              <a:t>Step 9:</a:t>
            </a:r>
            <a:r>
              <a:rPr lang="en-US" dirty="0" smtClean="0"/>
              <a:t> </a:t>
            </a:r>
          </a:p>
          <a:p>
            <a:pPr lvl="0"/>
            <a:r>
              <a:rPr lang="en-IN" dirty="0" smtClean="0"/>
              <a:t>The documents you have uploaded will appear in the table.</a:t>
            </a:r>
            <a:endParaRPr lang="en-US" dirty="0" smtClean="0"/>
          </a:p>
          <a:p>
            <a:r>
              <a:rPr lang="kn-IN" dirty="0" smtClean="0"/>
              <a:t>ನೀವು ಅಪ್ಲೋಡ್ ಮಾಡಿರುವ ದಾಖಲೆಗಳನ್ನು ಕೋಷ್ಟಕದಲ್ಲಿ ತೋರಿಸಲಾಗುತ್ತದೆ</a:t>
            </a:r>
            <a:r>
              <a:rPr lang="en-IN" dirty="0" smtClean="0"/>
              <a:t>.</a:t>
            </a:r>
            <a:endParaRPr lang="en-US" dirty="0" smtClean="0"/>
          </a:p>
          <a:p>
            <a:pPr lvl="0"/>
            <a:r>
              <a:rPr lang="en-IN" dirty="0" smtClean="0"/>
              <a:t>Check the index details by clicking on the view details button. </a:t>
            </a:r>
            <a:endParaRPr lang="en-US" dirty="0" smtClean="0"/>
          </a:p>
          <a:p>
            <a:r>
              <a:rPr lang="en-IN" dirty="0" smtClean="0"/>
              <a:t>“</a:t>
            </a:r>
            <a:r>
              <a:rPr lang="kn-IN" dirty="0" smtClean="0"/>
              <a:t>ಮಾಹಿತಿ ವೀಕ್ಷಿಸಿ</a:t>
            </a:r>
            <a:r>
              <a:rPr lang="en-IN" dirty="0" smtClean="0"/>
              <a:t>” </a:t>
            </a:r>
            <a:r>
              <a:rPr lang="kn-IN" dirty="0" smtClean="0"/>
              <a:t>ಬಟನ್ ಅನ್ನು ಕ್ಲಿಕ್ ಮಾಡುವುದರ ಮೂಲಕ ಇಂಡೆಕ್ಸ್ ಮಾಹಿತಿಯನ್ನು ಪರಿಶೀಲಿಸಿ</a:t>
            </a:r>
            <a:r>
              <a:rPr lang="en-IN" dirty="0" smtClean="0"/>
              <a:t>.</a:t>
            </a:r>
            <a:endParaRPr lang="en-US" dirty="0" smtClean="0"/>
          </a:p>
          <a:p>
            <a:pPr lvl="0"/>
            <a:r>
              <a:rPr lang="en-IN" dirty="0" smtClean="0"/>
              <a:t>If you have uploaded wrong documents/index data, you can delete the document and upload it again. </a:t>
            </a:r>
            <a:endParaRPr lang="en-US" dirty="0" smtClean="0"/>
          </a:p>
          <a:p>
            <a:r>
              <a:rPr lang="kn-IN" dirty="0" smtClean="0"/>
              <a:t>ನೀವು ತಪ್ಪಾದ ದಾಖಲೆಗಳನ್ನು</a:t>
            </a:r>
            <a:r>
              <a:rPr lang="en-IN" dirty="0" smtClean="0"/>
              <a:t>/</a:t>
            </a:r>
            <a:r>
              <a:rPr lang="kn-IN" dirty="0" smtClean="0"/>
              <a:t>ಇಂಡೆಕ್ಸ್ ಮಾಹಿತಿಯನ್ನು ಅಪ್ಲೋಡ್ ಮಾಡಿದ್ದಲ್ಲಿ</a:t>
            </a:r>
            <a:r>
              <a:rPr lang="en-IN" dirty="0" smtClean="0"/>
              <a:t>, </a:t>
            </a:r>
            <a:r>
              <a:rPr lang="kn-IN" dirty="0" smtClean="0"/>
              <a:t>ಅಂತಹ ದಾಖಲೆಯನ್ನು ನೀವು ತೆಗೆದುಹಾಕಿ ಮತ್ತೊಮ್ಮೆ ಸರಿಯಾದ ದಾಖಲೆಯನ್ನು ಅಪ್ಲೋಡ್ ಮಾಡಬಹುದು</a:t>
            </a:r>
            <a:r>
              <a:rPr lang="en-IN" dirty="0" smtClean="0"/>
              <a:t>.</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2"/>
            <a:ext cx="8077200" cy="884238"/>
          </a:xfrm>
        </p:spPr>
        <p:txBody>
          <a:bodyPr>
            <a:normAutofit fontScale="90000"/>
          </a:bodyPr>
          <a:lstStyle/>
          <a:p>
            <a:r>
              <a:rPr lang="en-US" dirty="0" smtClean="0">
                <a:latin typeface="Georgia" pitchFamily="18" charset="0"/>
              </a:rPr>
              <a:t>Salient features of Post-</a:t>
            </a:r>
            <a:r>
              <a:rPr lang="en-US" dirty="0" err="1" smtClean="0">
                <a:latin typeface="Georgia" pitchFamily="18" charset="0"/>
              </a:rPr>
              <a:t>matric</a:t>
            </a:r>
            <a:r>
              <a:rPr lang="en-US" dirty="0" smtClean="0">
                <a:latin typeface="Georgia" pitchFamily="18" charset="0"/>
              </a:rPr>
              <a:t> Scholarship application</a:t>
            </a:r>
            <a:endParaRPr lang="en-US" dirty="0">
              <a:latin typeface="Georgia" pitchFamily="18" charset="0"/>
            </a:endParaRPr>
          </a:p>
        </p:txBody>
      </p:sp>
      <p:sp>
        <p:nvSpPr>
          <p:cNvPr id="3" name="Content Placeholder 2"/>
          <p:cNvSpPr>
            <a:spLocks noGrp="1"/>
          </p:cNvSpPr>
          <p:nvPr>
            <p:ph sz="quarter" idx="1"/>
          </p:nvPr>
        </p:nvSpPr>
        <p:spPr>
          <a:xfrm>
            <a:off x="457200" y="1371600"/>
            <a:ext cx="8077200" cy="5334000"/>
          </a:xfrm>
        </p:spPr>
        <p:txBody>
          <a:bodyPr>
            <a:noAutofit/>
          </a:bodyPr>
          <a:lstStyle/>
          <a:p>
            <a:pPr lvl="0"/>
            <a:r>
              <a:rPr lang="en-US" sz="1800" dirty="0" smtClean="0">
                <a:latin typeface="Georgia" pitchFamily="18" charset="0"/>
              </a:rPr>
              <a:t>Simple and efficient: </a:t>
            </a:r>
          </a:p>
          <a:p>
            <a:pPr lvl="1"/>
            <a:r>
              <a:rPr lang="en-US" sz="1800" dirty="0" smtClean="0">
                <a:latin typeface="Georgia" pitchFamily="18" charset="0"/>
              </a:rPr>
              <a:t>e-Attestation of documents  - No paper documents required.</a:t>
            </a:r>
          </a:p>
          <a:p>
            <a:pPr lvl="1"/>
            <a:r>
              <a:rPr lang="en-US" sz="1800" dirty="0" smtClean="0">
                <a:latin typeface="Georgia" pitchFamily="18" charset="0"/>
              </a:rPr>
              <a:t>Minimal upload or no upload of documents to submit the scholarship application.  </a:t>
            </a:r>
          </a:p>
          <a:p>
            <a:pPr lvl="1"/>
            <a:r>
              <a:rPr lang="en-IN" sz="1800" dirty="0" smtClean="0">
                <a:latin typeface="Georgia" pitchFamily="18" charset="0"/>
              </a:rPr>
              <a:t>Uses the student registration data available in department admission  and examination database.</a:t>
            </a:r>
          </a:p>
          <a:p>
            <a:r>
              <a:rPr lang="en-IN" sz="1800" dirty="0" smtClean="0">
                <a:latin typeface="Georgia" pitchFamily="18" charset="0"/>
              </a:rPr>
              <a:t>Pre-mapping of College-course-combination-type of seat-fees structure-student </a:t>
            </a:r>
          </a:p>
          <a:p>
            <a:pPr fontAlgn="base"/>
            <a:r>
              <a:rPr lang="en-US" sz="1800" dirty="0" smtClean="0">
                <a:latin typeface="Georgia" pitchFamily="18" charset="0"/>
              </a:rPr>
              <a:t>Compatibility &amp; Integration with many databases and portals for validation of documents and identity of the student.</a:t>
            </a:r>
          </a:p>
          <a:p>
            <a:pPr lvl="0" fontAlgn="base"/>
            <a:r>
              <a:rPr lang="en-US" sz="1800" dirty="0" smtClean="0">
                <a:latin typeface="Georgia" pitchFamily="18" charset="0"/>
              </a:rPr>
              <a:t>Tech-savvy friendly: Most young adults will find it convenient to use technology.</a:t>
            </a:r>
          </a:p>
          <a:p>
            <a:pPr lvl="0" fontAlgn="base"/>
            <a:r>
              <a:rPr lang="en-US" sz="1800" dirty="0" err="1" smtClean="0">
                <a:latin typeface="Georgia" pitchFamily="18" charset="0"/>
              </a:rPr>
              <a:t>AePS</a:t>
            </a:r>
            <a:r>
              <a:rPr lang="en-US" sz="1800" dirty="0" smtClean="0">
                <a:latin typeface="Georgia" pitchFamily="18" charset="0"/>
              </a:rPr>
              <a:t> - Aadhaar enabled Payment System through Direct Benefit Transfer.</a:t>
            </a:r>
          </a:p>
          <a:p>
            <a:pPr lvl="1" fontAlgn="base"/>
            <a:r>
              <a:rPr lang="en-US" sz="1800" dirty="0" smtClean="0">
                <a:latin typeface="Georgia" pitchFamily="18" charset="0"/>
              </a:rPr>
              <a:t>Identity of the Beneficiary is ascertained.</a:t>
            </a:r>
          </a:p>
          <a:p>
            <a:pPr lvl="1" fontAlgn="base"/>
            <a:r>
              <a:rPr lang="en-US" sz="1800" dirty="0" smtClean="0">
                <a:latin typeface="Georgia" pitchFamily="18" charset="0"/>
              </a:rPr>
              <a:t>No duplication/ fraudulent payments.</a:t>
            </a:r>
          </a:p>
        </p:txBody>
      </p:sp>
      <p:sp>
        <p:nvSpPr>
          <p:cNvPr id="5" name="Slide Number Placeholder 4"/>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001000" cy="6016752"/>
          </a:xfrm>
        </p:spPr>
        <p:txBody>
          <a:bodyPr>
            <a:normAutofit/>
          </a:bodyPr>
          <a:lstStyle/>
          <a:p>
            <a:pPr>
              <a:buNone/>
            </a:pPr>
            <a:r>
              <a:rPr lang="en-US" b="1" dirty="0" smtClean="0"/>
              <a:t>Step 10:</a:t>
            </a:r>
            <a:r>
              <a:rPr lang="en-US" dirty="0" smtClean="0"/>
              <a:t> </a:t>
            </a:r>
            <a:endParaRPr lang="en-US" dirty="0" smtClean="0"/>
          </a:p>
          <a:p>
            <a:pPr lvl="0"/>
            <a:endParaRPr lang="en-IN" dirty="0" smtClean="0"/>
          </a:p>
          <a:p>
            <a:pPr lvl="0"/>
            <a:r>
              <a:rPr lang="en-IN" dirty="0" smtClean="0"/>
              <a:t>If </a:t>
            </a:r>
            <a:r>
              <a:rPr lang="en-IN" dirty="0" smtClean="0"/>
              <a:t>the document and index details are correct, press the “submit all” button. </a:t>
            </a:r>
            <a:endParaRPr lang="en-US" dirty="0" smtClean="0"/>
          </a:p>
          <a:p>
            <a:r>
              <a:rPr lang="kn-IN" dirty="0" smtClean="0"/>
              <a:t>ದಾಖಲೆ ಮತ್ತು ಇಂಡೆಕ್ಸ್ ಮಾಹಿತಿ ಸರಿಯಾಗಿದ್ದಲ್ಲಿ</a:t>
            </a:r>
            <a:r>
              <a:rPr lang="en-IN" dirty="0" smtClean="0"/>
              <a:t>, “</a:t>
            </a:r>
            <a:r>
              <a:rPr lang="kn-IN" dirty="0" smtClean="0"/>
              <a:t>ಎಲ್ಲವನ್ನೂ ಸಲ್ಲಿಸಿ</a:t>
            </a:r>
            <a:r>
              <a:rPr lang="en-IN" dirty="0" smtClean="0"/>
              <a:t>” </a:t>
            </a:r>
            <a:r>
              <a:rPr lang="kn-IN" dirty="0" smtClean="0"/>
              <a:t>ಬಟನ್ ಅನ್ನು ಕ್ಲಿಕ್ ಮಾಡಿ</a:t>
            </a:r>
            <a:r>
              <a:rPr lang="en-IN" dirty="0" smtClean="0"/>
              <a:t>.</a:t>
            </a:r>
            <a:endParaRPr lang="en-US" dirty="0" smtClean="0"/>
          </a:p>
          <a:p>
            <a:pPr lvl="0"/>
            <a:r>
              <a:rPr lang="en-IN" dirty="0" smtClean="0"/>
              <a:t>You can press submit document after uploading every document.</a:t>
            </a:r>
            <a:endParaRPr lang="en-US" dirty="0" smtClean="0"/>
          </a:p>
          <a:p>
            <a:r>
              <a:rPr lang="kn-IN" dirty="0" smtClean="0"/>
              <a:t>ಪ್ರತಿ ದಾಖಲೆಯನ್ನು ಅಪ್ಲೋಡ್ ಮಾಡಿದ ನಂತರ ನೀವು</a:t>
            </a:r>
            <a:r>
              <a:rPr lang="en-IN" dirty="0" smtClean="0"/>
              <a:t> “</a:t>
            </a:r>
            <a:r>
              <a:rPr lang="kn-IN" dirty="0" smtClean="0"/>
              <a:t>ಸಲ್ಲಿಸಿ</a:t>
            </a:r>
            <a:r>
              <a:rPr lang="en-IN" dirty="0" smtClean="0"/>
              <a:t>” </a:t>
            </a:r>
            <a:r>
              <a:rPr lang="kn-IN" dirty="0" smtClean="0"/>
              <a:t>ಬಟನ್ ಅನ್ನು ಕ್ಲಿಕ್ ಮಾಡಬಹುದು</a:t>
            </a:r>
            <a:r>
              <a:rPr lang="en-IN" dirty="0" smtClean="0"/>
              <a:t>. </a:t>
            </a:r>
            <a:endParaRPr lang="en-US" dirty="0" smtClean="0"/>
          </a:p>
          <a:p>
            <a:pPr lvl="0"/>
            <a:r>
              <a:rPr lang="en-IN" dirty="0" smtClean="0"/>
              <a:t>You can also upload multiple documents and submit them together. </a:t>
            </a:r>
            <a:endParaRPr lang="en-US" dirty="0" smtClean="0"/>
          </a:p>
          <a:p>
            <a:r>
              <a:rPr lang="kn-IN" dirty="0" smtClean="0"/>
              <a:t>ಅನೇಕ ದಾಖಲೆಗಳನ್ನು ಅಪ್ಲೋಡ್ ಮಾಡಿದ ನಂತರ ಎಲ್ಲಾ ದಾಖಲೆಗಳನ್ನು ಒಟ್ಟಿಗೇ ಸಲ್ಲಿಸಬಹುದು</a:t>
            </a:r>
            <a:r>
              <a:rPr lang="en-IN" dirty="0" smtClean="0"/>
              <a:t>.</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077200" cy="6016752"/>
          </a:xfrm>
        </p:spPr>
        <p:txBody>
          <a:bodyPr/>
          <a:lstStyle/>
          <a:p>
            <a:pPr>
              <a:buNone/>
            </a:pPr>
            <a:r>
              <a:rPr lang="en-US" b="1" dirty="0" smtClean="0"/>
              <a:t>Step 11:</a:t>
            </a:r>
            <a:r>
              <a:rPr lang="en-US" dirty="0" smtClean="0"/>
              <a:t> </a:t>
            </a:r>
          </a:p>
          <a:p>
            <a:pPr lvl="0" algn="just"/>
            <a:r>
              <a:rPr lang="en-IN" dirty="0" smtClean="0"/>
              <a:t>After submitting the document, the submitted documents will appear in the </a:t>
            </a:r>
            <a:r>
              <a:rPr lang="en-IN" b="1" u="sng" dirty="0" smtClean="0"/>
              <a:t>“pending documents</a:t>
            </a:r>
            <a:r>
              <a:rPr lang="en-IN" dirty="0" smtClean="0"/>
              <a:t>” tab. </a:t>
            </a:r>
            <a:endParaRPr lang="en-US" dirty="0" smtClean="0"/>
          </a:p>
          <a:p>
            <a:pPr algn="just"/>
            <a:r>
              <a:rPr lang="kn-IN" dirty="0" smtClean="0"/>
              <a:t>ದಾಖಲೆಗಳನ್ನು ಸಲ್ಲಿಸಿದ ನಂತರ ಸಲ್ಲಿಸಲಾದ ದಾಖಲೆಗಳನ್ನು</a:t>
            </a:r>
            <a:r>
              <a:rPr lang="en-IN" dirty="0" smtClean="0"/>
              <a:t> “</a:t>
            </a:r>
            <a:r>
              <a:rPr lang="kn-IN" dirty="0" smtClean="0"/>
              <a:t>ಬಾಕಿಯಿರುವ ದಾಖಲೆಗಳು</a:t>
            </a:r>
            <a:r>
              <a:rPr lang="en-IN" dirty="0" smtClean="0"/>
              <a:t>” </a:t>
            </a:r>
            <a:r>
              <a:rPr lang="kn-IN" dirty="0" smtClean="0"/>
              <a:t>ಟ್ಯಾಬ್ ನಲ್ಲಿ ತೋರಿಸಲಾಗಿತ್ತದೆ</a:t>
            </a:r>
            <a:r>
              <a:rPr lang="en-IN" dirty="0" smtClean="0"/>
              <a:t>.</a:t>
            </a:r>
          </a:p>
          <a:p>
            <a:pPr algn="just"/>
            <a:endParaRPr lang="en-US" dirty="0" smtClean="0"/>
          </a:p>
          <a:p>
            <a:pPr lvl="0" algn="just"/>
            <a:r>
              <a:rPr lang="en-IN" dirty="0" smtClean="0"/>
              <a:t>Click the “</a:t>
            </a:r>
            <a:r>
              <a:rPr lang="en-IN" b="1" u="sng" dirty="0" smtClean="0"/>
              <a:t>pending documents”</a:t>
            </a:r>
            <a:r>
              <a:rPr lang="en-IN" dirty="0" smtClean="0"/>
              <a:t> tab to check whether all documents have been submitted. </a:t>
            </a:r>
            <a:endParaRPr lang="en-US" dirty="0" smtClean="0"/>
          </a:p>
          <a:p>
            <a:pPr algn="just"/>
            <a:r>
              <a:rPr lang="kn-IN" dirty="0" smtClean="0"/>
              <a:t>ಎಲ್ಲಾ ದಾಖಲೆಗಳನ್ನು ಸಲ್ಲಿಸಲಾಗಿವೆಯೇ ಎಂಬುದನ್ನು ಪರಿಶೀಲಿಸಲು </a:t>
            </a:r>
            <a:r>
              <a:rPr lang="en-IN" dirty="0" smtClean="0"/>
              <a:t>“</a:t>
            </a:r>
            <a:r>
              <a:rPr lang="kn-IN" dirty="0" smtClean="0"/>
              <a:t>ಬಾಕಿಯಿರುವ ದಾಖಲೆಗಳು</a:t>
            </a:r>
            <a:r>
              <a:rPr lang="en-IN" dirty="0" smtClean="0"/>
              <a:t>” </a:t>
            </a:r>
            <a:r>
              <a:rPr lang="kn-IN" dirty="0" smtClean="0"/>
              <a:t>ಟ್ಯಾಬ್ ಅನ್ನು ಕ್ಲಿಕ್ ಮಾಡಿ</a:t>
            </a:r>
            <a:r>
              <a:rPr lang="en-IN" dirty="0" smtClean="0"/>
              <a:t>.</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001000" cy="6092952"/>
          </a:xfrm>
        </p:spPr>
        <p:txBody>
          <a:bodyPr>
            <a:normAutofit fontScale="92500"/>
          </a:bodyPr>
          <a:lstStyle/>
          <a:p>
            <a:pPr>
              <a:buNone/>
            </a:pPr>
            <a:r>
              <a:rPr lang="en-US" b="1" dirty="0" smtClean="0"/>
              <a:t>Step 13:</a:t>
            </a:r>
            <a:r>
              <a:rPr lang="en-US" dirty="0" smtClean="0"/>
              <a:t> </a:t>
            </a:r>
          </a:p>
          <a:p>
            <a:pPr lvl="0" algn="just"/>
            <a:r>
              <a:rPr lang="en-IN" dirty="0" smtClean="0"/>
              <a:t>When your E-Attestation officer approves and attests your documents, it will appear in your </a:t>
            </a:r>
            <a:r>
              <a:rPr lang="en-IN" b="1" u="sng" dirty="0" smtClean="0"/>
              <a:t>“Approved documents”</a:t>
            </a:r>
            <a:r>
              <a:rPr lang="en-IN" dirty="0" smtClean="0"/>
              <a:t> page in the E-Attestation portal. </a:t>
            </a:r>
            <a:r>
              <a:rPr lang="en-IN" u="sng" dirty="0" smtClean="0">
                <a:hlinkClick r:id="rId2"/>
              </a:rPr>
              <a:t>http://eattestation.ssp.karnataka.gov.in/postmatric/documents/approved</a:t>
            </a:r>
            <a:endParaRPr lang="en-US" dirty="0" smtClean="0"/>
          </a:p>
          <a:p>
            <a:pPr algn="just"/>
            <a:r>
              <a:rPr lang="kn-IN" dirty="0" smtClean="0"/>
              <a:t>ನಿಮ್ಮ ದಾಖಲೆಗಳನ್ನು ನಿಮ್ಮ ಇ</a:t>
            </a:r>
            <a:r>
              <a:rPr lang="en-IN" dirty="0" smtClean="0"/>
              <a:t>-</a:t>
            </a:r>
            <a:r>
              <a:rPr lang="kn-IN" dirty="0" smtClean="0"/>
              <a:t>ದೃಢೀಕರಣ ಅಧಿಕಾರಿಯು ಅನುಮೋದಿಸಿ ದೃಢೀಕರಿಸಿದ ನಂತರ</a:t>
            </a:r>
            <a:r>
              <a:rPr lang="en-IN" dirty="0" smtClean="0"/>
              <a:t>, </a:t>
            </a:r>
            <a:r>
              <a:rPr lang="kn-IN" dirty="0" smtClean="0"/>
              <a:t>ದೃಢೀಕರಿಸಲಾದ ದಾಖಲೆಗಳನ್ನು ಇ</a:t>
            </a:r>
            <a:r>
              <a:rPr lang="en-IN" dirty="0" smtClean="0"/>
              <a:t>- </a:t>
            </a:r>
            <a:r>
              <a:rPr lang="kn-IN" dirty="0" smtClean="0"/>
              <a:t>ದೃಢೀಕರಣ ತಂತ್ರಾಂಶದ</a:t>
            </a:r>
            <a:r>
              <a:rPr lang="en-IN" dirty="0" smtClean="0"/>
              <a:t> “</a:t>
            </a:r>
            <a:r>
              <a:rPr lang="kn-IN" dirty="0" smtClean="0"/>
              <a:t>ಅನುಮೋದಿತ ದಾಖಲೆಗಳು</a:t>
            </a:r>
            <a:r>
              <a:rPr lang="en-IN" dirty="0" smtClean="0"/>
              <a:t>” </a:t>
            </a:r>
            <a:r>
              <a:rPr lang="kn-IN" dirty="0" smtClean="0"/>
              <a:t>ಪುಟದಲ್ಲಿ ತೋರಿಸಲಾಗುತ್ತದೆ</a:t>
            </a:r>
            <a:r>
              <a:rPr lang="en-IN" dirty="0" smtClean="0"/>
              <a:t>.</a:t>
            </a:r>
            <a:endParaRPr lang="en-US" dirty="0" smtClean="0"/>
          </a:p>
          <a:p>
            <a:pPr lvl="0" algn="just"/>
            <a:r>
              <a:rPr lang="en-IN" dirty="0" smtClean="0"/>
              <a:t>Note down the </a:t>
            </a:r>
            <a:r>
              <a:rPr lang="en-IN" b="1" u="sng" dirty="0" smtClean="0"/>
              <a:t>Document ID</a:t>
            </a:r>
            <a:r>
              <a:rPr lang="en-IN" dirty="0" smtClean="0"/>
              <a:t>  of the approved document.</a:t>
            </a:r>
            <a:endParaRPr lang="en-US" dirty="0" smtClean="0"/>
          </a:p>
          <a:p>
            <a:pPr algn="just"/>
            <a:r>
              <a:rPr lang="kn-IN" dirty="0" smtClean="0"/>
              <a:t>ಅನುಮೋದನೆಗೊಂಡ ದಾಖಲೆಯ ಐ</a:t>
            </a:r>
            <a:r>
              <a:rPr lang="en-IN" dirty="0" smtClean="0"/>
              <a:t>.</a:t>
            </a:r>
            <a:r>
              <a:rPr lang="kn-IN" dirty="0" smtClean="0"/>
              <a:t>ಡಿ ಸಂಖ್ಯೆಯನ್ನು ಬರೆದುಕೊಳ್ಳಿ</a:t>
            </a:r>
            <a:r>
              <a:rPr lang="en-IN" dirty="0" smtClean="0"/>
              <a:t>.</a:t>
            </a:r>
            <a:endParaRPr lang="en-US" dirty="0" smtClean="0"/>
          </a:p>
          <a:p>
            <a:pPr lvl="0" algn="just"/>
            <a:r>
              <a:rPr lang="en-IN" dirty="0" smtClean="0"/>
              <a:t>Enter the </a:t>
            </a:r>
            <a:r>
              <a:rPr lang="en-IN" b="1" u="sng" dirty="0" smtClean="0"/>
              <a:t>Document ID</a:t>
            </a:r>
            <a:r>
              <a:rPr lang="en-IN" dirty="0" smtClean="0"/>
              <a:t> of every document while applying for post matric scholarship.  </a:t>
            </a:r>
            <a:endParaRPr lang="en-US" dirty="0" smtClean="0"/>
          </a:p>
          <a:p>
            <a:pPr algn="just"/>
            <a:r>
              <a:rPr lang="kn-IN" dirty="0" smtClean="0"/>
              <a:t>ಮೆಟ್ರಿಕ್ ನಂತರದ ವಿದ್ಯಾರ್ಥಿವೇತನಕ್ಕೆ ಅರ್ಜಿ ಸಲ್ಲಿಸುವಾಗ ಪ್ರತಿ ದಾಖಲೆಯ ಐ</a:t>
            </a:r>
            <a:r>
              <a:rPr lang="en-IN" dirty="0" smtClean="0"/>
              <a:t>.</a:t>
            </a:r>
            <a:r>
              <a:rPr lang="kn-IN" dirty="0" smtClean="0"/>
              <a:t>ಡಿ ಸಂಖ್ಯೆಯನ್ನು ನಮೂದಿಸಿ</a:t>
            </a:r>
            <a:r>
              <a:rPr lang="en-IN" dirty="0" smtClean="0"/>
              <a:t>.</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b="1" dirty="0" smtClean="0"/>
              <a:t>Step 14 :</a:t>
            </a:r>
            <a:r>
              <a:rPr lang="en-US" dirty="0" smtClean="0"/>
              <a:t> </a:t>
            </a:r>
            <a:endParaRPr lang="en-US" dirty="0"/>
          </a:p>
        </p:txBody>
      </p:sp>
      <p:sp>
        <p:nvSpPr>
          <p:cNvPr id="3" name="Content Placeholder 2"/>
          <p:cNvSpPr>
            <a:spLocks noGrp="1"/>
          </p:cNvSpPr>
          <p:nvPr>
            <p:ph sz="quarter" idx="1"/>
          </p:nvPr>
        </p:nvSpPr>
        <p:spPr>
          <a:xfrm>
            <a:off x="457200" y="1219200"/>
            <a:ext cx="7848600" cy="5254752"/>
          </a:xfrm>
        </p:spPr>
        <p:txBody>
          <a:bodyPr>
            <a:normAutofit/>
          </a:bodyPr>
          <a:lstStyle/>
          <a:p>
            <a:pPr lvl="0" algn="just"/>
            <a:r>
              <a:rPr lang="en-IN" dirty="0" smtClean="0"/>
              <a:t>If </a:t>
            </a:r>
            <a:r>
              <a:rPr lang="en-IN" dirty="0" smtClean="0"/>
              <a:t>your E-Attestation officer rejects your document, it will appear in the rejected documents page in the E-Attestation portal with reasons for rejection. </a:t>
            </a:r>
            <a:endParaRPr lang="en-IN" dirty="0" smtClean="0"/>
          </a:p>
          <a:p>
            <a:pPr lvl="0" algn="just"/>
            <a:endParaRPr lang="en-US" dirty="0" smtClean="0"/>
          </a:p>
          <a:p>
            <a:pPr algn="just"/>
            <a:r>
              <a:rPr lang="kn-IN" dirty="0" smtClean="0"/>
              <a:t>ನಿಮ್ಮ ದಾಖಲೆಗಳನ್ನು ನಿಮ್ಮ ಇ</a:t>
            </a:r>
            <a:r>
              <a:rPr lang="en-IN" dirty="0" smtClean="0"/>
              <a:t>-</a:t>
            </a:r>
            <a:r>
              <a:rPr lang="kn-IN" dirty="0" smtClean="0"/>
              <a:t>ದೃಢೀಕರಣ ಅಧಿಕಾರಿಯು ತಿರಸ್ಕರಿಸಿದಲ್ಲಿ</a:t>
            </a:r>
            <a:r>
              <a:rPr lang="en-IN" dirty="0" smtClean="0"/>
              <a:t>, </a:t>
            </a:r>
            <a:r>
              <a:rPr lang="kn-IN" dirty="0" smtClean="0"/>
              <a:t>ತಿರಸ್ಕರಿಸಲಾದ ದಾಖಲೆಗಳನ್ನು ಇ</a:t>
            </a:r>
            <a:r>
              <a:rPr lang="en-IN" dirty="0" smtClean="0"/>
              <a:t>- </a:t>
            </a:r>
            <a:r>
              <a:rPr lang="kn-IN" dirty="0" smtClean="0"/>
              <a:t>ದೃಢೀಕರಣ ತಂತ್ರಾಂಶದ</a:t>
            </a:r>
            <a:r>
              <a:rPr lang="en-IN" dirty="0" smtClean="0"/>
              <a:t> “</a:t>
            </a:r>
            <a:r>
              <a:rPr lang="kn-IN" dirty="0" smtClean="0"/>
              <a:t>ತಿರಸ್ಕೃತ ದಾಖಲೆಗಳು</a:t>
            </a:r>
            <a:r>
              <a:rPr lang="en-IN" dirty="0" smtClean="0"/>
              <a:t>” </a:t>
            </a:r>
            <a:r>
              <a:rPr lang="kn-IN" dirty="0" smtClean="0"/>
              <a:t>ಪುಟದಲ್ಲಿ ತೋರಿಸಲಾಗುತ್ತದೆ</a:t>
            </a:r>
            <a:r>
              <a:rPr lang="en-IN" dirty="0" smtClean="0"/>
              <a:t>.</a:t>
            </a:r>
            <a:endParaRPr lang="en-US" dirty="0" smtClean="0"/>
          </a:p>
          <a:p>
            <a:pPr algn="just"/>
            <a:r>
              <a:rPr lang="en-IN" dirty="0" smtClean="0"/>
              <a:t> </a:t>
            </a:r>
            <a:r>
              <a:rPr lang="en-IN" dirty="0" smtClean="0"/>
              <a:t>You </a:t>
            </a:r>
            <a:r>
              <a:rPr lang="en-IN" dirty="0" smtClean="0"/>
              <a:t>have to re-upload and re-submit the document with correct details. </a:t>
            </a:r>
            <a:endParaRPr lang="en-US" dirty="0" smtClean="0"/>
          </a:p>
          <a:p>
            <a:pPr algn="just"/>
            <a:r>
              <a:rPr lang="kn-IN" dirty="0" smtClean="0"/>
              <a:t>ಸರಿಯಾದ ದಾಖಲೆಯನ್ನು ಮತ್ತೊಮ್ಮೆ ಅಪ್ಲೋಡ್ ಮಾಡಿ ಸಲ್ಲಿಸಿ</a:t>
            </a:r>
            <a:r>
              <a:rPr lang="en-US" dirty="0" smtClean="0"/>
              <a:t>.</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t>Step 15:</a:t>
            </a:r>
            <a:r>
              <a:rPr lang="en-US" dirty="0" smtClean="0"/>
              <a:t> </a:t>
            </a:r>
            <a:endParaRPr lang="en-US" sz="2000" dirty="0" smtClean="0"/>
          </a:p>
        </p:txBody>
      </p:sp>
      <p:sp>
        <p:nvSpPr>
          <p:cNvPr id="3" name="Content Placeholder 2"/>
          <p:cNvSpPr>
            <a:spLocks noGrp="1"/>
          </p:cNvSpPr>
          <p:nvPr>
            <p:ph sz="quarter" idx="1"/>
          </p:nvPr>
        </p:nvSpPr>
        <p:spPr>
          <a:xfrm>
            <a:off x="457200" y="1371600"/>
            <a:ext cx="7467600" cy="5102352"/>
          </a:xfrm>
        </p:spPr>
        <p:txBody>
          <a:bodyPr/>
          <a:lstStyle/>
          <a:p>
            <a:pPr lvl="0"/>
            <a:r>
              <a:rPr lang="en-IN" dirty="0" smtClean="0"/>
              <a:t>In </a:t>
            </a:r>
            <a:r>
              <a:rPr lang="en-IN" dirty="0" smtClean="0"/>
              <a:t>case of any problem, </a:t>
            </a:r>
            <a:endParaRPr lang="en-US" sz="1600" dirty="0" smtClean="0"/>
          </a:p>
          <a:p>
            <a:pPr lvl="1"/>
            <a:r>
              <a:rPr lang="en-IN" sz="2400" dirty="0" smtClean="0"/>
              <a:t>Call the SAKALA Helpline 080-44554455</a:t>
            </a:r>
            <a:endParaRPr lang="en-US" sz="1600" dirty="0" smtClean="0"/>
          </a:p>
          <a:p>
            <a:pPr lvl="1"/>
            <a:r>
              <a:rPr lang="en-IN" sz="2400" dirty="0" smtClean="0"/>
              <a:t>Contact your college authorities. </a:t>
            </a:r>
            <a:endParaRPr lang="en-US" sz="1600" dirty="0" smtClean="0"/>
          </a:p>
          <a:p>
            <a:pPr lvl="1"/>
            <a:r>
              <a:rPr lang="en-IN" sz="2400" dirty="0" smtClean="0"/>
              <a:t>Read the FAQ for further information and clarity. </a:t>
            </a:r>
            <a:endParaRPr lang="en-IN" sz="2400" dirty="0" smtClean="0"/>
          </a:p>
          <a:p>
            <a:pPr lvl="1"/>
            <a:endParaRPr lang="en-US" sz="1600" dirty="0" smtClean="0"/>
          </a:p>
          <a:p>
            <a:pPr lvl="0"/>
            <a:r>
              <a:rPr lang="kn-IN" dirty="0" smtClean="0"/>
              <a:t>ಯಾವುದೇ ಸಮಸ್ಯೆ ಎದುರಾದಲ್ಲಿ</a:t>
            </a:r>
            <a:r>
              <a:rPr lang="en-IN" dirty="0" smtClean="0"/>
              <a:t>,</a:t>
            </a:r>
            <a:endParaRPr lang="en-US" sz="1600" dirty="0" smtClean="0"/>
          </a:p>
          <a:p>
            <a:pPr lvl="0"/>
            <a:r>
              <a:rPr lang="kn-IN" dirty="0" smtClean="0"/>
              <a:t>ಸಕಾಲ ಸಹಾಯವಾಣಿ</a:t>
            </a:r>
            <a:r>
              <a:rPr lang="en-IN" dirty="0" smtClean="0"/>
              <a:t> 080-44554455 </a:t>
            </a:r>
            <a:r>
              <a:rPr lang="kn-IN" dirty="0" smtClean="0"/>
              <a:t>ಗೆ ಕರೆ ಮಾಡಿ</a:t>
            </a:r>
            <a:r>
              <a:rPr lang="en-IN" dirty="0" smtClean="0"/>
              <a:t>.</a:t>
            </a:r>
            <a:endParaRPr lang="en-US" sz="1600" dirty="0" smtClean="0"/>
          </a:p>
          <a:p>
            <a:pPr lvl="0"/>
            <a:r>
              <a:rPr lang="kn-IN" dirty="0" smtClean="0"/>
              <a:t>ನಿಮ್ಮ ಕಾಲೇಜಿನ ಅಧಿಕಾರಿಗಳನ್ನು ಸಂಪರ್ಕಿಸಿ</a:t>
            </a:r>
            <a:r>
              <a:rPr lang="en-IN" dirty="0" smtClean="0"/>
              <a:t>.</a:t>
            </a:r>
            <a:endParaRPr lang="en-US" sz="1600" dirty="0" smtClean="0"/>
          </a:p>
          <a:p>
            <a:r>
              <a:rPr lang="kn-IN" dirty="0" smtClean="0"/>
              <a:t>ಹೆಚ್ಚಿನ ಮಾಹಿತಿ ಮತ್ತು ಸ್ಪಷ್ಟತೆಗಾಗಿ FAQ ಅನ್ನು ಓದಿ</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401762"/>
          </a:xfrm>
        </p:spPr>
        <p:txBody>
          <a:bodyPr>
            <a:normAutofit/>
          </a:bodyPr>
          <a:lstStyle/>
          <a:p>
            <a:pPr algn="just"/>
            <a:r>
              <a:rPr lang="en-US" b="1" dirty="0" smtClean="0"/>
              <a:t>Step by Step Instructions for </a:t>
            </a:r>
            <a:r>
              <a:rPr lang="en-US" b="1" dirty="0" smtClean="0"/>
              <a:t>e-attestation officers</a:t>
            </a:r>
            <a:endParaRPr lang="en-US" dirty="0"/>
          </a:p>
        </p:txBody>
      </p:sp>
      <p:sp>
        <p:nvSpPr>
          <p:cNvPr id="3" name="Content Placeholder 2"/>
          <p:cNvSpPr>
            <a:spLocks noGrp="1"/>
          </p:cNvSpPr>
          <p:nvPr>
            <p:ph sz="quarter" idx="1"/>
          </p:nvPr>
        </p:nvSpPr>
        <p:spPr>
          <a:xfrm>
            <a:off x="457200" y="1600200"/>
            <a:ext cx="7924800" cy="4873752"/>
          </a:xfrm>
        </p:spPr>
        <p:txBody>
          <a:bodyPr/>
          <a:lstStyle/>
          <a:p>
            <a:pPr algn="just">
              <a:buNone/>
            </a:pPr>
            <a:r>
              <a:rPr lang="en-US" b="1" dirty="0" smtClean="0"/>
              <a:t>Step 1:</a:t>
            </a:r>
            <a:r>
              <a:rPr lang="en-US" dirty="0" smtClean="0"/>
              <a:t> </a:t>
            </a:r>
          </a:p>
          <a:p>
            <a:pPr lvl="0" algn="just"/>
            <a:r>
              <a:rPr lang="en-IN" dirty="0" smtClean="0"/>
              <a:t>Go to post matric scholarship portal by entering the below URL in your browser’s address bar. </a:t>
            </a:r>
            <a:endParaRPr lang="en-US" dirty="0" smtClean="0"/>
          </a:p>
          <a:p>
            <a:pPr algn="just"/>
            <a:r>
              <a:rPr lang="en-IN" dirty="0" smtClean="0"/>
              <a:t>(</a:t>
            </a:r>
            <a:r>
              <a:rPr lang="en-IN" u="sng" dirty="0" smtClean="0">
                <a:hlinkClick r:id="rId2"/>
              </a:rPr>
              <a:t>http://</a:t>
            </a:r>
            <a:r>
              <a:rPr lang="en-IN" u="sng" dirty="0" smtClean="0">
                <a:hlinkClick r:id="rId2"/>
              </a:rPr>
              <a:t>ssp.postamatric.karnataka.gov.in</a:t>
            </a:r>
            <a:r>
              <a:rPr lang="en-IN" dirty="0" smtClean="0"/>
              <a:t> ) </a:t>
            </a:r>
            <a:endParaRPr lang="en-US" dirty="0" smtClean="0"/>
          </a:p>
          <a:p>
            <a:pPr algn="just"/>
            <a:r>
              <a:rPr lang="kn-IN" dirty="0" smtClean="0"/>
              <a:t>ಮೇಲಿನ ಯು</a:t>
            </a:r>
            <a:r>
              <a:rPr lang="en-IN" dirty="0" smtClean="0"/>
              <a:t>.</a:t>
            </a:r>
            <a:r>
              <a:rPr lang="kn-IN" dirty="0" smtClean="0"/>
              <a:t>ಆರ್</a:t>
            </a:r>
            <a:r>
              <a:rPr lang="en-IN" dirty="0" smtClean="0"/>
              <a:t>.</a:t>
            </a:r>
            <a:r>
              <a:rPr lang="kn-IN" dirty="0" smtClean="0"/>
              <a:t>ಎಲ್ ಅನ್ನು ನಿಮ್ಮ ಬ್ರೌಸರ್ ನ ಅಡ್ರೆಸ್ ಬಾರ್ ನಲ್ಲಿ ನಮೂದಿಸುವುದರ ಮೂಲಕ ಮೆಟ್ರಿಕ್ ನಂತರದ ವಿದ್ಯಾರ್ಥಿವೇತನ ತಂತ್ರಾಂಶವನ್ನುತೆರೆಯಿರಿ</a:t>
            </a:r>
            <a:r>
              <a:rPr lang="en-IN" dirty="0" smtClean="0"/>
              <a:t>. </a:t>
            </a:r>
            <a:endParaRPr lang="en-US" dirty="0" smtClean="0"/>
          </a:p>
          <a:p>
            <a:pPr lvl="0" algn="just"/>
            <a:r>
              <a:rPr lang="en-IN" dirty="0" smtClean="0"/>
              <a:t>Click on “E-Attestation of documents for e-Attestation Officers” link.</a:t>
            </a:r>
            <a:endParaRPr lang="en-US" dirty="0" smtClean="0"/>
          </a:p>
          <a:p>
            <a:pPr algn="just"/>
            <a:r>
              <a:rPr lang="en-US" dirty="0" smtClean="0"/>
              <a:t>“</a:t>
            </a:r>
            <a:r>
              <a:rPr lang="kn-IN" dirty="0" smtClean="0"/>
              <a:t>ದಾಖಲೆಗಳ ಇ</a:t>
            </a:r>
            <a:r>
              <a:rPr lang="en-US" dirty="0" smtClean="0"/>
              <a:t>-</a:t>
            </a:r>
            <a:r>
              <a:rPr lang="kn-IN" dirty="0" smtClean="0"/>
              <a:t>ದೃಢೀಕರಣ</a:t>
            </a:r>
            <a:r>
              <a:rPr lang="en-US" dirty="0" smtClean="0"/>
              <a:t>(</a:t>
            </a:r>
            <a:r>
              <a:rPr lang="kn-IN" dirty="0" smtClean="0"/>
              <a:t>ಇ</a:t>
            </a:r>
            <a:r>
              <a:rPr lang="en-US" dirty="0" smtClean="0"/>
              <a:t>-</a:t>
            </a:r>
            <a:r>
              <a:rPr lang="kn-IN" dirty="0" smtClean="0"/>
              <a:t>ದೃಢೀಕರಣ ಅಧಿಕಾರಿಗಳಿಗೆ</a:t>
            </a:r>
            <a:r>
              <a:rPr lang="en-US" dirty="0" smtClean="0"/>
              <a:t>)” </a:t>
            </a:r>
            <a:r>
              <a:rPr lang="kn-IN" dirty="0" smtClean="0"/>
              <a:t>ಲಿಂಕ್ ಅನ್ನು ಕ್ಲಿಕ್ ಮಾಡಿ</a:t>
            </a:r>
            <a:r>
              <a:rPr lang="en-US" dirty="0" smtClean="0"/>
              <a: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924800" cy="5635752"/>
          </a:xfrm>
        </p:spPr>
        <p:txBody>
          <a:bodyPr/>
          <a:lstStyle/>
          <a:p>
            <a:r>
              <a:rPr lang="en-US" b="1" dirty="0" smtClean="0"/>
              <a:t>Step 2:</a:t>
            </a:r>
            <a:r>
              <a:rPr lang="en-US" dirty="0" smtClean="0"/>
              <a:t> </a:t>
            </a:r>
            <a:endParaRPr lang="en-US" dirty="0" smtClean="0"/>
          </a:p>
          <a:p>
            <a:endParaRPr lang="en-US" dirty="0" smtClean="0"/>
          </a:p>
          <a:p>
            <a:r>
              <a:rPr lang="en-US" dirty="0" smtClean="0"/>
              <a:t>Enter </a:t>
            </a:r>
            <a:r>
              <a:rPr lang="en-US" dirty="0" smtClean="0"/>
              <a:t>your </a:t>
            </a:r>
            <a:r>
              <a:rPr lang="en-US" dirty="0" smtClean="0"/>
              <a:t>Aadhaar </a:t>
            </a:r>
            <a:r>
              <a:rPr lang="en-US" dirty="0" smtClean="0"/>
              <a:t>number (</a:t>
            </a:r>
            <a:r>
              <a:rPr lang="en-US" u="sng" dirty="0" smtClean="0">
                <a:hlinkClick r:id="rId2"/>
              </a:rPr>
              <a:t>http://</a:t>
            </a:r>
            <a:r>
              <a:rPr lang="en-US" u="sng" dirty="0" smtClean="0">
                <a:hlinkClick r:id="rId2"/>
              </a:rPr>
              <a:t>esign.ssp.postmatric.karanataka.gov.in</a:t>
            </a:r>
            <a:r>
              <a:rPr lang="en-US" dirty="0" smtClean="0"/>
              <a:t>) and click verify button</a:t>
            </a:r>
            <a:r>
              <a:rPr lang="en-US" dirty="0" smtClean="0"/>
              <a:t>.</a:t>
            </a:r>
          </a:p>
          <a:p>
            <a:endParaRPr lang="en-US" dirty="0" smtClean="0"/>
          </a:p>
          <a:p>
            <a:r>
              <a:rPr lang="en-US" b="1" dirty="0" smtClean="0"/>
              <a:t>	</a:t>
            </a:r>
            <a:r>
              <a:rPr lang="kn-IN" b="1" dirty="0" smtClean="0"/>
              <a:t>ನಿಮ್ಮ ಆಧಾರ್ ಸಂಖ್ಯೆಯನ್ನು ನಮೂದಿಸಿ ನಂತರ</a:t>
            </a:r>
            <a:r>
              <a:rPr lang="en-US" b="1" dirty="0" smtClean="0"/>
              <a:t> “</a:t>
            </a:r>
            <a:r>
              <a:rPr lang="kn-IN" b="1" dirty="0" smtClean="0"/>
              <a:t>ಪರಿಶೀಲಿಸಿ</a:t>
            </a:r>
            <a:r>
              <a:rPr lang="en-US" b="1" dirty="0" smtClean="0"/>
              <a:t>” </a:t>
            </a:r>
            <a:r>
              <a:rPr lang="kn-IN" b="1" dirty="0" smtClean="0"/>
              <a:t>ಬಟನ್ ಅನ್ನು ಕ್ಲಿಕ್ ಮಾಡಿ</a:t>
            </a:r>
            <a:r>
              <a:rPr lang="en-US" b="1" dirty="0" smtClean="0"/>
              <a:t>.</a:t>
            </a:r>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lstStyle/>
          <a:p>
            <a:pPr algn="just"/>
            <a:r>
              <a:rPr lang="en-US" b="1" dirty="0" smtClean="0"/>
              <a:t>Step 3:</a:t>
            </a:r>
            <a:r>
              <a:rPr lang="en-US" dirty="0" smtClean="0"/>
              <a:t> </a:t>
            </a:r>
            <a:endParaRPr lang="en-US" dirty="0" smtClean="0"/>
          </a:p>
          <a:p>
            <a:pPr algn="just"/>
            <a:r>
              <a:rPr lang="en-US" dirty="0" smtClean="0"/>
              <a:t>In </a:t>
            </a:r>
            <a:r>
              <a:rPr lang="en-US" dirty="0" smtClean="0"/>
              <a:t>the page that opens, your name, college and designation will appear. Check whether the credentials are correct. Click “Get OTP” and enter the OTP sent to your mobile number linked to your </a:t>
            </a:r>
            <a:r>
              <a:rPr lang="en-US" dirty="0" err="1" smtClean="0"/>
              <a:t>Aadhar</a:t>
            </a:r>
            <a:r>
              <a:rPr lang="en-US" dirty="0" smtClean="0"/>
              <a:t> </a:t>
            </a:r>
            <a:r>
              <a:rPr lang="en-US" dirty="0" smtClean="0"/>
              <a:t>Number</a:t>
            </a:r>
          </a:p>
          <a:p>
            <a:pPr algn="just"/>
            <a:endParaRPr lang="en-US" dirty="0" smtClean="0"/>
          </a:p>
          <a:p>
            <a:pPr algn="just"/>
            <a:r>
              <a:rPr lang="kn-IN" dirty="0" smtClean="0"/>
              <a:t>ತೋರಿಸಲಾಗುವ ಪುಟದಲ್ಲಿ ನಿಮ್ಮ ಹೆಸರು, ಕಾಲೇಜು ಮತ್ತು ಹುದ್ದೆ ಕಾಣಿಸುತ್ತದೆ. ರುಜುವಾತುಗಳು ಸರಿಯಾಗಿದೆಯೇ ಎಂದು ಪರಿಶೀಲಿಸಿ. “ಓ.ಟಿ.ಪಿ ಪಡೆಯಿರಿ” ಬಟನ್ ಅನ್ನು ಕ್ಲಿಕ್ ಮಾಡಿ ಮತ್ತು ನಿಮ್ಮ ಆಧಾರ್ ಸಂಖ್ಯೆಗೆ ಲಿಂಕ್ ಮಾಡಲಾಗಿರುವ ಮೊಬೈಲ್ ಸಂಖ್ಯೆಗೆ ಕಳುಹಿಸಲಾದ ಓ.ಟಿ.ಪಿ ಅನ್ನು ನಮೂದಿಸಿ</a:t>
            </a:r>
            <a:r>
              <a:rPr lang="en-IN" dirty="0" smtClean="0"/>
              <a:t>.</a:t>
            </a:r>
            <a:endParaRPr lang="en-US" dirty="0" smtClean="0"/>
          </a:p>
          <a:p>
            <a:pPr algn="just"/>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772400" cy="6016752"/>
          </a:xfrm>
        </p:spPr>
        <p:txBody>
          <a:bodyPr>
            <a:normAutofit/>
          </a:bodyPr>
          <a:lstStyle/>
          <a:p>
            <a:pPr algn="just">
              <a:buNone/>
            </a:pPr>
            <a:r>
              <a:rPr lang="en-US" b="1" dirty="0" smtClean="0"/>
              <a:t>Step 4</a:t>
            </a:r>
          </a:p>
          <a:p>
            <a:pPr algn="just"/>
            <a:r>
              <a:rPr lang="en-US" dirty="0" smtClean="0"/>
              <a:t>The </a:t>
            </a:r>
            <a:r>
              <a:rPr lang="en-US" dirty="0" smtClean="0"/>
              <a:t>documents that have been submitted to you by students will appear in the document inbox. When the student visits you with the original document, you can type the student </a:t>
            </a:r>
            <a:r>
              <a:rPr lang="en-US" dirty="0" smtClean="0"/>
              <a:t>Aadhaar </a:t>
            </a:r>
            <a:r>
              <a:rPr lang="en-US" dirty="0" smtClean="0"/>
              <a:t>number in the search box in the top right side of the page and press search icon. </a:t>
            </a:r>
            <a:endParaRPr lang="en-US" dirty="0" smtClean="0"/>
          </a:p>
          <a:p>
            <a:pPr algn="just"/>
            <a:endParaRPr lang="en-US" dirty="0" smtClean="0"/>
          </a:p>
          <a:p>
            <a:pPr algn="just"/>
            <a:r>
              <a:rPr lang="en-US" b="1" dirty="0" smtClean="0"/>
              <a:t>	</a:t>
            </a:r>
            <a:r>
              <a:rPr lang="kn-IN" dirty="0" smtClean="0"/>
              <a:t>ವಿದ್ಯಾರ್ಥಿಗಳು ನಿಮಗೆ ಸಲ್ಲಿಸಿರುವ ದಾಖಲೆಗಳು ದಾಖಲೆ ಇನ್‌ಬಾಕ್ಸ್‌ನಲ್ಲಿ ಗೋಚರಿಸುತ್ತವೆ. ಮೂಲ ದಾಖಲೆಯೊಂದಿಗೆ ವಿದ್ಯಾರ್ಥಿ ನಿಮ್ಮನ್ನು ಭೇಟಿ ಮಾಡಿದಾಗ, ನೀವು ದಾಖಲೆ ಇನ್‌ಬಾಕ್ಸ್‌ ಪುಟದ ಮೇಲಿನ ಬಲಭಾಗದಲ್ಲಿರುವ ಹುಡುಕು ಬಾಕ್ಸ್ ನಲ್ಲಿ ವಿದ್ಯಾರ್ಥಿಯ ಆಧಾರ್ ಸಂಖ್ಯೆಯನ್ನು ಟೈಪ್ ಮಾಡಿ ನಂತರ ಹುಡುಕು ಐಕಾನ್ ಅನ್ನು ಕ್ಲಿಕ್ ಮಾಡಿ</a:t>
            </a:r>
            <a:r>
              <a:rPr lang="en-IN" dirty="0" smtClean="0"/>
              <a:t>.</a:t>
            </a:r>
            <a:endParaRPr lang="en-US" dirty="0" smtClean="0"/>
          </a:p>
          <a:p>
            <a:pPr algn="just"/>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lstStyle/>
          <a:p>
            <a:pPr algn="just">
              <a:buNone/>
            </a:pPr>
            <a:r>
              <a:rPr lang="en-US" b="1" dirty="0" smtClean="0"/>
              <a:t>Step 5</a:t>
            </a:r>
            <a:r>
              <a:rPr lang="en-US" b="1" dirty="0" smtClean="0"/>
              <a:t>:</a:t>
            </a:r>
          </a:p>
          <a:p>
            <a:pPr algn="just"/>
            <a:r>
              <a:rPr lang="en-US" dirty="0" smtClean="0"/>
              <a:t> </a:t>
            </a:r>
            <a:r>
              <a:rPr lang="en-US" dirty="0" smtClean="0"/>
              <a:t>All documents submitted by the students of your college will appear on your screen. Select the document that requires attestation. </a:t>
            </a:r>
          </a:p>
          <a:p>
            <a:pPr algn="just"/>
            <a:r>
              <a:rPr lang="en-US" b="1" dirty="0" smtClean="0"/>
              <a:t>	</a:t>
            </a:r>
            <a:r>
              <a:rPr lang="kn-IN" b="1" dirty="0" smtClean="0"/>
              <a:t>ನಿಮ್ಮ ಕಾಲೇಜಿನ </a:t>
            </a:r>
            <a:r>
              <a:rPr lang="kn-IN" dirty="0" smtClean="0"/>
              <a:t>ವಿದ್ಯಾರ್ಥಿಗಳು ಸಲ್ಲಿಸಿರುವ ಎಲ್ಲಾ ದಾಖಲೆಗಳು ನಿಮ್ಮ ಪರದೆಯಲ್ಲಿ ಗೋಚರಿಸುತ್ತವೆ. ದೃಢೀಕರಣದ ಅಗತ್ಯವಿರುವ ದಾಖಲೆಯನ್ನು </a:t>
            </a:r>
            <a:r>
              <a:rPr lang="kn-IN" dirty="0" smtClean="0"/>
              <a:t>ಆಯ್ಕೆಮಾಡಿ.</a:t>
            </a:r>
            <a:endParaRPr lang="en-US" dirty="0" smtClean="0"/>
          </a:p>
          <a:p>
            <a:pPr algn="just"/>
            <a:endParaRPr lang="en-US" dirty="0" smtClean="0"/>
          </a:p>
          <a:p>
            <a:pPr algn="just"/>
            <a:r>
              <a:rPr lang="kn-IN" dirty="0" smtClean="0"/>
              <a:t>ದಾಖಲೆ ವೀಕ್ಷಿಸಿ</a:t>
            </a:r>
            <a:r>
              <a:rPr lang="en-IN" dirty="0" smtClean="0"/>
              <a:t>” </a:t>
            </a:r>
            <a:r>
              <a:rPr lang="kn-IN" dirty="0" smtClean="0"/>
              <a:t>ಪುಟದಲ್ಲಿ ಸಲ್ಲಿಸಲಾಗಿರುವ ದಾಖಲೆಯನ್ನು ನೀವು ವೀಕ್ಷಿಸಬಹುದು. ದಾಖಲೆಯ ಸೂಚ್ಯಂಕ ಮಾಹಿತಿಯು ದಾಖಲೆಯ ಬಲಭಾಗದಲ್ಲಿ ಕಾಣಿಸುತ್ತದೆ. ಸೂಚ್ಯಂಕ ಮಾಹಿತಿ, ಅಪ್‌ಲೋಡ್ ಮಾಡಲಾಗಿರುವ ದಾಖಲೆ ಮತ್ತು ವಿದ್ಯಾರ್ಥಿಯು ನಿಮ್ಮ ಬಳಿ ತಂದಿರುವ ಮೂಲ ದಾಖಲೆಯನ್ನು ಹೋಲಿಕೆ ಮಾಡಿ</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458200" cy="655638"/>
          </a:xfrm>
        </p:spPr>
        <p:txBody>
          <a:bodyPr>
            <a:normAutofit fontScale="90000"/>
          </a:bodyPr>
          <a:lstStyle/>
          <a:p>
            <a:pPr algn="ctr"/>
            <a:r>
              <a:rPr lang="en-IN" sz="2500" b="1" dirty="0" smtClean="0">
                <a:latin typeface="Georgia" pitchFamily="18" charset="0"/>
              </a:rPr>
              <a:t>Post-</a:t>
            </a:r>
            <a:r>
              <a:rPr lang="en-IN" sz="2500" b="1" dirty="0" err="1" smtClean="0">
                <a:latin typeface="Georgia" pitchFamily="18" charset="0"/>
              </a:rPr>
              <a:t>matric</a:t>
            </a:r>
            <a:r>
              <a:rPr lang="en-IN" sz="2500" b="1" dirty="0" smtClean="0">
                <a:latin typeface="Georgia" pitchFamily="18" charset="0"/>
              </a:rPr>
              <a:t> scholarship - application development status</a:t>
            </a:r>
            <a:endParaRPr lang="en-US" sz="2500" dirty="0"/>
          </a:p>
        </p:txBody>
      </p:sp>
      <p:sp>
        <p:nvSpPr>
          <p:cNvPr id="3" name="Content Placeholder 2"/>
          <p:cNvSpPr>
            <a:spLocks noGrp="1"/>
          </p:cNvSpPr>
          <p:nvPr>
            <p:ph sz="quarter" idx="1"/>
          </p:nvPr>
        </p:nvSpPr>
        <p:spPr>
          <a:xfrm>
            <a:off x="457200" y="1143000"/>
            <a:ext cx="8153400" cy="5486400"/>
          </a:xfrm>
        </p:spPr>
        <p:txBody>
          <a:bodyPr>
            <a:noAutofit/>
          </a:bodyPr>
          <a:lstStyle/>
          <a:p>
            <a:pPr algn="just">
              <a:buClr>
                <a:schemeClr val="bg2">
                  <a:lumMod val="50000"/>
                </a:schemeClr>
              </a:buClr>
              <a:buFont typeface="Wingdings" pitchFamily="2" charset="2"/>
              <a:buChar char="§"/>
            </a:pPr>
            <a:r>
              <a:rPr lang="en-IN" sz="1800" b="1" dirty="0" smtClean="0">
                <a:latin typeface="Georgia" pitchFamily="18" charset="0"/>
              </a:rPr>
              <a:t>College Information System (CIS)-SSP.</a:t>
            </a:r>
          </a:p>
          <a:p>
            <a:pPr lvl="1" algn="just">
              <a:spcBef>
                <a:spcPts val="600"/>
              </a:spcBef>
              <a:buClr>
                <a:schemeClr val="bg2">
                  <a:lumMod val="50000"/>
                </a:schemeClr>
              </a:buClr>
              <a:buFont typeface="Wingdings" pitchFamily="2" charset="2"/>
              <a:buChar char="§"/>
            </a:pPr>
            <a:r>
              <a:rPr lang="en-IN" sz="1600" dirty="0" smtClean="0">
                <a:latin typeface="Georgia" pitchFamily="18" charset="0"/>
              </a:rPr>
              <a:t>Capturing Master data from the Universities is completed.</a:t>
            </a:r>
          </a:p>
          <a:p>
            <a:pPr lvl="1" algn="just">
              <a:spcBef>
                <a:spcPts val="600"/>
              </a:spcBef>
              <a:buClr>
                <a:schemeClr val="bg2">
                  <a:lumMod val="50000"/>
                </a:schemeClr>
              </a:buClr>
              <a:buFont typeface="Wingdings" pitchFamily="2" charset="2"/>
              <a:buChar char="§"/>
            </a:pPr>
            <a:r>
              <a:rPr lang="en-IN" sz="1600" dirty="0" smtClean="0">
                <a:latin typeface="Georgia" pitchFamily="18" charset="0"/>
              </a:rPr>
              <a:t>Mapping of College- Course- Combination-Type Of Seat - Fees Structure</a:t>
            </a:r>
          </a:p>
          <a:p>
            <a:pPr lvl="1" algn="just">
              <a:spcBef>
                <a:spcPts val="600"/>
              </a:spcBef>
              <a:buClr>
                <a:schemeClr val="bg2">
                  <a:lumMod val="50000"/>
                </a:schemeClr>
              </a:buClr>
              <a:buFont typeface="Wingdings" pitchFamily="2" charset="2"/>
              <a:buChar char="§"/>
            </a:pPr>
            <a:r>
              <a:rPr lang="en-IN" sz="1600" dirty="0" smtClean="0">
                <a:latin typeface="Georgia" pitchFamily="18" charset="0"/>
              </a:rPr>
              <a:t>Master data  like Hostel Management Information System is already available from the departments which are providing hostel facility.</a:t>
            </a:r>
          </a:p>
          <a:p>
            <a:pPr lvl="1" algn="just">
              <a:spcBef>
                <a:spcPts val="600"/>
              </a:spcBef>
              <a:buClr>
                <a:schemeClr val="bg2">
                  <a:lumMod val="50000"/>
                </a:schemeClr>
              </a:buClr>
              <a:buFont typeface="Wingdings" pitchFamily="2" charset="2"/>
              <a:buChar char="§"/>
            </a:pPr>
            <a:r>
              <a:rPr lang="en-IN" sz="1600" b="1" u="sng" dirty="0" smtClean="0">
                <a:latin typeface="Georgia" pitchFamily="18" charset="0"/>
              </a:rPr>
              <a:t>Following Certificates are issued and e-attested by the colleges.</a:t>
            </a:r>
          </a:p>
          <a:p>
            <a:pPr lvl="1" algn="just">
              <a:spcBef>
                <a:spcPts val="600"/>
              </a:spcBef>
              <a:buClr>
                <a:schemeClr val="bg2">
                  <a:lumMod val="50000"/>
                </a:schemeClr>
              </a:buClr>
              <a:buFont typeface="Wingdings" pitchFamily="2" charset="2"/>
              <a:buChar char="§"/>
            </a:pPr>
            <a:r>
              <a:rPr lang="en-IN" sz="1600" dirty="0" smtClean="0">
                <a:latin typeface="Georgia" pitchFamily="18" charset="0"/>
              </a:rPr>
              <a:t>Study / </a:t>
            </a:r>
            <a:r>
              <a:rPr lang="en-IN" sz="1600" dirty="0" err="1" smtClean="0">
                <a:latin typeface="Georgia" pitchFamily="18" charset="0"/>
              </a:rPr>
              <a:t>Bonafide</a:t>
            </a:r>
            <a:r>
              <a:rPr lang="en-IN" sz="1600" dirty="0" smtClean="0">
                <a:latin typeface="Georgia" pitchFamily="18" charset="0"/>
              </a:rPr>
              <a:t> Certificate.</a:t>
            </a:r>
          </a:p>
          <a:p>
            <a:pPr lvl="1" algn="just">
              <a:spcBef>
                <a:spcPts val="600"/>
              </a:spcBef>
              <a:buClr>
                <a:schemeClr val="bg2">
                  <a:lumMod val="50000"/>
                </a:schemeClr>
              </a:buClr>
              <a:buFont typeface="Wingdings" pitchFamily="2" charset="2"/>
              <a:buChar char="§"/>
            </a:pPr>
            <a:r>
              <a:rPr lang="en-IN" sz="1600" dirty="0" smtClean="0">
                <a:latin typeface="Georgia" pitchFamily="18" charset="0"/>
              </a:rPr>
              <a:t>Fees Paid Receipt</a:t>
            </a:r>
          </a:p>
          <a:p>
            <a:pPr lvl="1" algn="just">
              <a:spcBef>
                <a:spcPts val="600"/>
              </a:spcBef>
              <a:buClr>
                <a:schemeClr val="bg2">
                  <a:lumMod val="50000"/>
                </a:schemeClr>
              </a:buClr>
              <a:buFont typeface="Wingdings" pitchFamily="2" charset="2"/>
              <a:buChar char="§"/>
            </a:pPr>
            <a:r>
              <a:rPr lang="en-IN" sz="1600" dirty="0" smtClean="0">
                <a:latin typeface="Georgia" pitchFamily="18" charset="0"/>
              </a:rPr>
              <a:t>One Marks Card (for annual courses)</a:t>
            </a:r>
          </a:p>
          <a:p>
            <a:pPr lvl="1" algn="just">
              <a:spcBef>
                <a:spcPts val="600"/>
              </a:spcBef>
              <a:buClr>
                <a:schemeClr val="bg2">
                  <a:lumMod val="50000"/>
                </a:schemeClr>
              </a:buClr>
              <a:buFont typeface="Wingdings" pitchFamily="2" charset="2"/>
              <a:buChar char="§"/>
            </a:pPr>
            <a:r>
              <a:rPr lang="en-IN" sz="1600" dirty="0" smtClean="0">
                <a:latin typeface="Georgia" pitchFamily="18" charset="0"/>
              </a:rPr>
              <a:t>Two Marks Card (for semester course)</a:t>
            </a:r>
          </a:p>
          <a:p>
            <a:pPr lvl="1" algn="just">
              <a:spcBef>
                <a:spcPts val="600"/>
              </a:spcBef>
              <a:buClr>
                <a:schemeClr val="bg2">
                  <a:lumMod val="50000"/>
                </a:schemeClr>
              </a:buClr>
              <a:buFont typeface="Wingdings" pitchFamily="2" charset="2"/>
              <a:buChar char="§"/>
            </a:pPr>
            <a:r>
              <a:rPr lang="en-IN" sz="1600" dirty="0" smtClean="0">
                <a:latin typeface="Georgia" pitchFamily="18" charset="0"/>
              </a:rPr>
              <a:t>Hostel Stay Certificate if the student is staying in college-run hostel/private hostel.</a:t>
            </a:r>
          </a:p>
          <a:p>
            <a:pPr lvl="1" algn="just">
              <a:spcBef>
                <a:spcPts val="600"/>
              </a:spcBef>
              <a:buClr>
                <a:schemeClr val="bg2">
                  <a:lumMod val="50000"/>
                </a:schemeClr>
              </a:buClr>
              <a:buFont typeface="Wingdings" pitchFamily="2" charset="2"/>
              <a:buChar char="§"/>
            </a:pPr>
            <a:r>
              <a:rPr lang="en-IN" sz="1600" b="1" u="sng" dirty="0" smtClean="0">
                <a:latin typeface="Georgia" pitchFamily="18" charset="0"/>
              </a:rPr>
              <a:t>The following are attested by the college (only technical education)</a:t>
            </a:r>
          </a:p>
          <a:p>
            <a:pPr lvl="2" algn="just">
              <a:spcBef>
                <a:spcPts val="600"/>
              </a:spcBef>
              <a:buClr>
                <a:schemeClr val="bg2">
                  <a:lumMod val="50000"/>
                </a:schemeClr>
              </a:buClr>
              <a:buFont typeface="Wingdings" pitchFamily="2" charset="2"/>
              <a:buChar char="§"/>
            </a:pPr>
            <a:r>
              <a:rPr lang="en-IN" sz="1600" dirty="0" smtClean="0">
                <a:latin typeface="Georgia" pitchFamily="18" charset="0"/>
              </a:rPr>
              <a:t>Kin of </a:t>
            </a:r>
            <a:r>
              <a:rPr lang="en-IN" sz="1600" dirty="0" err="1" smtClean="0">
                <a:latin typeface="Georgia" pitchFamily="18" charset="0"/>
              </a:rPr>
              <a:t>Defense</a:t>
            </a:r>
            <a:r>
              <a:rPr lang="en-IN" sz="1600" dirty="0" smtClean="0">
                <a:latin typeface="Georgia" pitchFamily="18" charset="0"/>
              </a:rPr>
              <a:t> personnel Certificate.</a:t>
            </a:r>
          </a:p>
          <a:p>
            <a:pPr lvl="2" algn="just">
              <a:spcBef>
                <a:spcPts val="600"/>
              </a:spcBef>
              <a:buClr>
                <a:schemeClr val="bg2">
                  <a:lumMod val="50000"/>
                </a:schemeClr>
              </a:buClr>
              <a:buFont typeface="Wingdings" pitchFamily="2" charset="2"/>
              <a:buChar char="§"/>
            </a:pPr>
            <a:r>
              <a:rPr lang="en-IN" sz="1600" dirty="0" smtClean="0">
                <a:latin typeface="Georgia" pitchFamily="18" charset="0"/>
              </a:rPr>
              <a:t>Salary Certificate (for SC /ST students whose family income is &lt;10 </a:t>
            </a:r>
            <a:r>
              <a:rPr lang="en-IN" sz="1600" dirty="0" err="1" smtClean="0">
                <a:latin typeface="Georgia" pitchFamily="18" charset="0"/>
              </a:rPr>
              <a:t>lakh</a:t>
            </a:r>
            <a:r>
              <a:rPr lang="en-IN" sz="1600" dirty="0" smtClean="0">
                <a:latin typeface="Georgia" pitchFamily="18" charset="0"/>
              </a:rPr>
              <a:t> and </a:t>
            </a:r>
            <a:r>
              <a:rPr lang="en-IN" dirty="0" smtClean="0">
                <a:latin typeface="Georgia" pitchFamily="18" charset="0"/>
              </a:rPr>
              <a:t>&gt; 2.5 </a:t>
            </a:r>
            <a:r>
              <a:rPr lang="en-IN" dirty="0" err="1" smtClean="0">
                <a:latin typeface="Georgia" pitchFamily="18" charset="0"/>
              </a:rPr>
              <a:t>lakh</a:t>
            </a:r>
            <a:r>
              <a:rPr lang="en-IN" dirty="0" smtClean="0">
                <a:latin typeface="Georgia" pitchFamily="18" charset="0"/>
              </a:rPr>
              <a:t>)</a:t>
            </a:r>
          </a:p>
        </p:txBody>
      </p:sp>
      <p:sp>
        <p:nvSpPr>
          <p:cNvPr id="5" name="Slide Number Placeholder 4"/>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848600" cy="5864352"/>
          </a:xfrm>
        </p:spPr>
        <p:txBody>
          <a:bodyPr/>
          <a:lstStyle/>
          <a:p>
            <a:pPr algn="just"/>
            <a:r>
              <a:rPr lang="en-US" b="1" dirty="0" smtClean="0"/>
              <a:t>Step 6:</a:t>
            </a:r>
            <a:r>
              <a:rPr lang="en-US" dirty="0" smtClean="0"/>
              <a:t> If all are matching, press approve and sign button and click the check box below the approve button. Confirm your approval by clicking on proceed button.  </a:t>
            </a:r>
          </a:p>
          <a:p>
            <a:pPr algn="just">
              <a:buNone/>
            </a:pPr>
            <a:r>
              <a:rPr lang="en-US" b="1" dirty="0" smtClean="0"/>
              <a:t>   Note</a:t>
            </a:r>
            <a:r>
              <a:rPr lang="en-US" b="1" dirty="0" smtClean="0"/>
              <a:t>:</a:t>
            </a:r>
            <a:r>
              <a:rPr lang="en-US" dirty="0" smtClean="0"/>
              <a:t>   If you want to reverse your approval for any reason, press cancel  </a:t>
            </a:r>
            <a:endParaRPr lang="en-US" dirty="0" smtClean="0"/>
          </a:p>
          <a:p>
            <a:pPr algn="just"/>
            <a:endParaRPr lang="en-US" dirty="0" smtClean="0"/>
          </a:p>
          <a:p>
            <a:pPr algn="just"/>
            <a:r>
              <a:rPr lang="kn-IN" dirty="0" smtClean="0"/>
              <a:t>ಎಲ್ಲವೂ ಹೊಂದಿಕೆಯಾಗುತ್ತಿದ್ದರೆ, ಅನುಮೋದನೆ ಮತ್ತು ಸಹಿ ಬಟನ್ ಅನ್ನು ಕ್ಲಿಕ್ ಮಾಡಿ ನಂತರ ಅನುಮೋದನೆ ಬಟನ್ ಕೆಳಗಿನ ಚೆಕ್ ಬಾಕ್ಸ್ ಅನ್ನು ಕ್ಲಿಕ್ ಮಾಡಿ. </a:t>
            </a:r>
            <a:r>
              <a:rPr lang="en-IN" dirty="0" smtClean="0"/>
              <a:t>“</a:t>
            </a:r>
            <a:r>
              <a:rPr lang="kn-IN" dirty="0" smtClean="0"/>
              <a:t>ಮುಂದುವರೆಸು</a:t>
            </a:r>
            <a:r>
              <a:rPr lang="en-IN" dirty="0" smtClean="0"/>
              <a:t>” </a:t>
            </a:r>
            <a:r>
              <a:rPr lang="kn-IN" dirty="0" smtClean="0"/>
              <a:t>ಬಟನ್ ಅನ್ನು ಕ್ಲಿಕ್ ಮಾಡುವ ಮೂಲಕ ದಾಖಲೆಯ ಅನುಮೋದನೆಯನ್ನು ಖಚಿತಪಡಿಸಿ</a:t>
            </a:r>
            <a:r>
              <a:rPr lang="en-IN" dirty="0" smtClean="0"/>
              <a:t>.</a:t>
            </a:r>
            <a:endParaRPr lang="en-US" dirty="0" smtClean="0"/>
          </a:p>
          <a:p>
            <a:pPr algn="just"/>
            <a:r>
              <a:rPr lang="kn-IN" dirty="0" smtClean="0"/>
              <a:t>ಗಮನಿಸಿ: ಯಾವುದೇ ಕಾರಣಕ್ಕಾಗಿ ನಿಮ್ಮ ಅನುಮೋದನೆಯನ್ನು ಹಿಮ್ಮುಖಗೊಳಿಸಲು ನೀವು ಬಯಸಿದರೆ, ರದ್ದು ಬಟನ್ ಅನ್ನು ಕ್ಲಿಕ್ ಮಾಡಿ</a:t>
            </a:r>
            <a:r>
              <a:rPr lang="en-IN" dirty="0" smtClean="0"/>
              <a:t>.</a:t>
            </a:r>
            <a:endParaRPr lang="en-US" dirty="0" smtClean="0"/>
          </a:p>
          <a:p>
            <a:pPr algn="just"/>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7848600" cy="5711952"/>
          </a:xfrm>
        </p:spPr>
        <p:txBody>
          <a:bodyPr/>
          <a:lstStyle/>
          <a:p>
            <a:pPr>
              <a:buNone/>
            </a:pPr>
            <a:r>
              <a:rPr lang="en-US" b="1" dirty="0" smtClean="0"/>
              <a:t> Step </a:t>
            </a:r>
            <a:r>
              <a:rPr lang="en-US" b="1" dirty="0" smtClean="0"/>
              <a:t>7:</a:t>
            </a:r>
            <a:r>
              <a:rPr lang="en-US" dirty="0" smtClean="0"/>
              <a:t> </a:t>
            </a:r>
            <a:endParaRPr lang="en-US" dirty="0" smtClean="0"/>
          </a:p>
          <a:p>
            <a:pPr algn="just">
              <a:buNone/>
            </a:pPr>
            <a:r>
              <a:rPr lang="en-US" dirty="0" smtClean="0"/>
              <a:t> </a:t>
            </a:r>
            <a:r>
              <a:rPr lang="en-US" dirty="0" smtClean="0"/>
              <a:t>  The </a:t>
            </a:r>
            <a:r>
              <a:rPr lang="en-US" dirty="0" smtClean="0"/>
              <a:t>system will take you to C-DAC page. Enter your </a:t>
            </a:r>
            <a:r>
              <a:rPr lang="en-US" dirty="0" smtClean="0"/>
              <a:t>Aadhaar </a:t>
            </a:r>
            <a:r>
              <a:rPr lang="en-US" dirty="0" smtClean="0"/>
              <a:t>number and click on Get OTP. Enter the OTP sent to mobile number linked to your </a:t>
            </a:r>
            <a:r>
              <a:rPr lang="en-US" dirty="0" smtClean="0"/>
              <a:t>Aadhaar </a:t>
            </a:r>
            <a:r>
              <a:rPr lang="en-US" dirty="0" smtClean="0"/>
              <a:t>number. </a:t>
            </a:r>
            <a:endParaRPr lang="en-US" dirty="0" smtClean="0"/>
          </a:p>
          <a:p>
            <a:pPr algn="just">
              <a:buNone/>
            </a:pPr>
            <a:endParaRPr lang="en-US" dirty="0" smtClean="0"/>
          </a:p>
          <a:p>
            <a:pPr algn="just"/>
            <a:r>
              <a:rPr lang="kn-IN" dirty="0" smtClean="0"/>
              <a:t>ಪೋರ್ಟಲ್ ನಿಮ್ಮನ್ನು </a:t>
            </a:r>
            <a:r>
              <a:rPr lang="en-IN" dirty="0" smtClean="0"/>
              <a:t>C-DAC </a:t>
            </a:r>
            <a:r>
              <a:rPr lang="kn-IN" dirty="0" smtClean="0"/>
              <a:t>ಪುಟಕ್ಕೆ ಕರೆದೊಯ್ಯುತ್ತದೆ. ನಿಮ್ಮ ಆಧಾರ್ ಸಂಖ್ಯೆಯನ್ನು ನಮೂದಿಸಿ ಮತ್ತು </a:t>
            </a:r>
            <a:r>
              <a:rPr lang="en-IN" dirty="0" smtClean="0"/>
              <a:t>“</a:t>
            </a:r>
            <a:r>
              <a:rPr lang="kn-IN" dirty="0" smtClean="0"/>
              <a:t>ಓಟಿಪಿ ಪಡೆಯಿರಿ</a:t>
            </a:r>
            <a:r>
              <a:rPr lang="en-IN" dirty="0" smtClean="0"/>
              <a:t>” </a:t>
            </a:r>
            <a:r>
              <a:rPr lang="kn-IN" dirty="0" smtClean="0"/>
              <a:t>ಬಟನ್ ಅನ್ನು ಕ್ಲಿಕ್ ಮಾಡಿ. ನಿಮ್ಮ ಆಧಾರ್ ಸಂಖ್ಯೆಗೆ ಲಿಂಕ್ ಮಾಡಲಾದ ಮೊಬೈಲ್ ಸಂಖ್ಯೆಗೆ ಕಳುಹಿಸಲಾದ ಓಟಿಪಿ ಯನ್ನು ನಮೂದಿಸಿ.</a:t>
            </a: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normAutofit/>
          </a:bodyPr>
          <a:lstStyle/>
          <a:p>
            <a:pPr algn="just">
              <a:buNone/>
            </a:pPr>
            <a:r>
              <a:rPr lang="en-US" b="1" dirty="0" smtClean="0"/>
              <a:t>Step 8:</a:t>
            </a:r>
            <a:r>
              <a:rPr lang="en-US" dirty="0" smtClean="0"/>
              <a:t> </a:t>
            </a:r>
          </a:p>
          <a:p>
            <a:pPr algn="just"/>
            <a:r>
              <a:rPr lang="en-US" dirty="0" smtClean="0"/>
              <a:t>You </a:t>
            </a:r>
            <a:r>
              <a:rPr lang="en-US" dirty="0" smtClean="0"/>
              <a:t>will be re-directed to the E-Attestation portal where the document will appear with the index data as table annexed to the document along with your E-Signature and details. Press inbox button to repeat the steps</a:t>
            </a:r>
            <a:r>
              <a:rPr lang="en-US" dirty="0" smtClean="0"/>
              <a:t>.</a:t>
            </a:r>
          </a:p>
          <a:p>
            <a:pPr algn="just"/>
            <a:endParaRPr lang="en-US" dirty="0" smtClean="0"/>
          </a:p>
          <a:p>
            <a:pPr algn="just"/>
            <a:r>
              <a:rPr lang="en-US" b="1" dirty="0" smtClean="0"/>
              <a:t>	</a:t>
            </a:r>
            <a:r>
              <a:rPr lang="kn-IN" dirty="0" smtClean="0"/>
              <a:t>ನಿಮ್ಮನ್ನು ಇ-ದೃಢೀಕರಣ ಪೋರ್ಟಲ್‌ಗೆ ಮರು ನಿರ್ದೇಶಿಸಲಾಗುವುದು</a:t>
            </a:r>
            <a:r>
              <a:rPr lang="en-IN" dirty="0" smtClean="0"/>
              <a:t>. </a:t>
            </a:r>
            <a:r>
              <a:rPr lang="kn-IN" dirty="0" smtClean="0"/>
              <a:t>ದಾಖಲೆಯ ಕೆಳಭಾಗದಲ್ಲಿ ನಿಮ್ಮ ಇ-ಸಹಿ ಮತ್ತು ವಿವರಗಳು ಗೋಚರಿಸುತ್ತವೆ. ದೃಢೀಕರಣ ಪ್ರಕ್ರಿಯೆಯನ್ನು ಪುನರಾವರ್ತಿಸಲು ಇನ್‌ಬಾಕ್ಸ್ ಬಟನ್ ಅನ್ನು ಕ್ಲಿಕ್ ಮಾಡಿ</a:t>
            </a:r>
            <a:r>
              <a:rPr lang="kn-IN" dirty="0" smtClean="0"/>
              <a:t>.</a:t>
            </a:r>
            <a:endParaRPr lang="en-US"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7467600" cy="5559552"/>
          </a:xfrm>
        </p:spPr>
        <p:txBody>
          <a:bodyPr/>
          <a:lstStyle/>
          <a:p>
            <a:pPr algn="just"/>
            <a:r>
              <a:rPr lang="en-US" dirty="0" smtClean="0"/>
              <a:t>STEP: 8 (cont..)</a:t>
            </a:r>
          </a:p>
          <a:p>
            <a:pPr algn="just"/>
            <a:r>
              <a:rPr lang="en-US" dirty="0" smtClean="0"/>
              <a:t>If </a:t>
            </a:r>
            <a:r>
              <a:rPr lang="en-US" dirty="0" smtClean="0"/>
              <a:t>you want to reject a document, press reject button. In the drop-down that appears select reason for rejection and reject the document.</a:t>
            </a:r>
            <a:r>
              <a:rPr lang="kn-IN" dirty="0" smtClean="0"/>
              <a:t> </a:t>
            </a:r>
            <a:endParaRPr lang="en-US" dirty="0" smtClean="0"/>
          </a:p>
          <a:p>
            <a:pPr algn="just"/>
            <a:r>
              <a:rPr lang="kn-IN" dirty="0" smtClean="0"/>
              <a:t>ನೀವು </a:t>
            </a:r>
            <a:r>
              <a:rPr lang="kn-IN" dirty="0" smtClean="0"/>
              <a:t>ದಾಖಲೆಯನ್ನು ತಿರಸ್ಕರಿಸಲು ಬಯಸಿದರೆ, ತಿರಸ್ಕರಿಸಿ ಬಟನ್ ಅನ್ನು ಕ್ಲಿಕ್ ಮಾಡಿ. </a:t>
            </a:r>
            <a:r>
              <a:rPr lang="en-IN" dirty="0" smtClean="0"/>
              <a:t>“</a:t>
            </a:r>
            <a:r>
              <a:rPr lang="kn-IN" dirty="0" smtClean="0"/>
              <a:t>ನಿರಾಕರಣೆಗೆ ಕಾರಣಗಳು</a:t>
            </a:r>
            <a:r>
              <a:rPr lang="en-IN" dirty="0" smtClean="0"/>
              <a:t>” </a:t>
            </a:r>
            <a:r>
              <a:rPr lang="kn-IN" dirty="0" smtClean="0"/>
              <a:t>ಡ್ರಾಪ್ ಡೌನ್ ನಲ್ಲಿ ದಾಖಲೆಯ ನಿರಾಕರಣೆಗೆ ಸೂಕ್ತ ಕಾರಣವನ್ನು ಆಯ್ಕೆ ಮಾಡಿ ನಂತರ</a:t>
            </a:r>
            <a:r>
              <a:rPr lang="en-IN" dirty="0" smtClean="0"/>
              <a:t> “</a:t>
            </a:r>
            <a:r>
              <a:rPr lang="kn-IN" dirty="0" smtClean="0"/>
              <a:t>ತಿರಸ್ಕಿಸು</a:t>
            </a:r>
            <a:r>
              <a:rPr lang="en-IN" dirty="0" smtClean="0"/>
              <a:t>” </a:t>
            </a:r>
            <a:r>
              <a:rPr lang="kn-IN" dirty="0" smtClean="0"/>
              <a:t>ಬಟನ್ ಅನ್ನು ಕ್ಲಿಕ್ ಮಾಡಿ</a:t>
            </a:r>
            <a:r>
              <a:rPr lang="en-US" dirty="0" smtClean="0"/>
              <a:t> </a:t>
            </a:r>
            <a:endParaRPr lang="en-US" dirty="0" smtClean="0"/>
          </a:p>
          <a:p>
            <a:pPr algn="just"/>
            <a:r>
              <a:rPr lang="kn-IN" dirty="0" smtClean="0"/>
              <a:t>ಗಮನಿಸಿ: ನೀವು ದಾಖಲೆಯನ್ನು ತಿರಸ್ಕರಿಸಿದಲ್ಲಿ, ವಿದ್ಯಾರ್ಥಿಯು ಅಗತ್ಯ ಬದಲಾವಣೆಗಳೊಂದಿಗೆ ದಾಖಲೆಯನ್ನು  ಮರು-ಸಲ್ಲಿಸಬಹುದು. ತಿರಸ್ಕೃತ ದಾಖಲೆಯನ್ನು ವಿದ್ಯಾರ್ಥಿಯು ಮರು-ಸಲ್ಲಿಸಿ</a:t>
            </a:r>
            <a:r>
              <a:rPr lang="en-IN" dirty="0" smtClean="0"/>
              <a:t>, </a:t>
            </a:r>
            <a:r>
              <a:rPr lang="kn-IN" dirty="0" smtClean="0"/>
              <a:t>ಅದು ನಿಮಗೆ ತೃಪ್ತಿಕರ ಎನ್ನಿಸಿದಲ್ಲಿ ನೀವು ಆ ದಾಖಲೆಯನ್ನು ಅನುಮೋದಿಸಬಹುದು.</a:t>
            </a:r>
            <a:endParaRPr lang="en-US" dirty="0" smtClean="0"/>
          </a:p>
          <a:p>
            <a:pPr algn="just"/>
            <a:endParaRPr lang="en-US" dirty="0" smtClean="0"/>
          </a:p>
          <a:p>
            <a:pPr algn="just"/>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lstStyle/>
          <a:p>
            <a:pPr>
              <a:buNone/>
            </a:pPr>
            <a:r>
              <a:rPr lang="en-US" b="1" dirty="0" smtClean="0"/>
              <a:t>	Step </a:t>
            </a:r>
            <a:r>
              <a:rPr lang="en-US" b="1" dirty="0" smtClean="0"/>
              <a:t>9</a:t>
            </a:r>
            <a:r>
              <a:rPr lang="en-US" b="1" dirty="0" smtClean="0"/>
              <a:t>:</a:t>
            </a:r>
          </a:p>
          <a:p>
            <a:pPr algn="just"/>
            <a:r>
              <a:rPr lang="en-US" dirty="0" smtClean="0"/>
              <a:t> </a:t>
            </a:r>
            <a:r>
              <a:rPr lang="en-US" dirty="0" smtClean="0"/>
              <a:t>If you select a document and do not perform any action, the document will remain in your inbox and can be taken up by other E-Attestation officers in your college/department for attestation. </a:t>
            </a:r>
            <a:endParaRPr lang="en-US" dirty="0" smtClean="0"/>
          </a:p>
          <a:p>
            <a:pPr algn="just"/>
            <a:endParaRPr lang="en-US" dirty="0" smtClean="0"/>
          </a:p>
          <a:p>
            <a:pPr algn="just"/>
            <a:r>
              <a:rPr lang="en-US" b="1" dirty="0" smtClean="0"/>
              <a:t>	</a:t>
            </a:r>
            <a:r>
              <a:rPr lang="kn-IN" dirty="0" smtClean="0"/>
              <a:t>ನೀವು ದಾಖಲೆಯನ್ನು ಆಯ್ಕೆ ಮಾಡಿಯೂ ಯಾವುದೇ ಕ್ರಮವನ್ನು ತೆಗೆದುಕೊಳ್ಳದಿದ್ದಲ್ಲಿ, ದಾಖಲೆಯು ನಿಮ್ಮ ಇನ್‌ಬಾಕ್ಸ್‌ನಲ್ಲಿ ಉಳಿಯುತ್ತದೆ ಮತ್ತು ನಿಮ್ಮ ಕಾಲೇಜು</a:t>
            </a:r>
            <a:r>
              <a:rPr lang="en-IN" dirty="0" smtClean="0"/>
              <a:t>/</a:t>
            </a:r>
            <a:r>
              <a:rPr lang="kn-IN" dirty="0" smtClean="0"/>
              <a:t>ಇಲಾಖೆಯ ಇತರೆ ಇ-ದೃಢೀಕರಣ ಅಧಿಕಾರಿಗಳು ಆ ದಾಖಲೆಯನ್ನು ದೃಢೀಕರಣಕ್ಕಾಗಿ ತೆಗೆದುಕೊಳ್ಳಬಹುದು.</a:t>
            </a:r>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7467600" cy="5559552"/>
          </a:xfrm>
        </p:spPr>
        <p:txBody>
          <a:bodyPr/>
          <a:lstStyle/>
          <a:p>
            <a:pPr algn="just">
              <a:buNone/>
            </a:pPr>
            <a:r>
              <a:rPr lang="en-US" b="1" dirty="0" smtClean="0"/>
              <a:t>Step 10:</a:t>
            </a:r>
            <a:r>
              <a:rPr lang="en-US" dirty="0" smtClean="0"/>
              <a:t> </a:t>
            </a:r>
            <a:endParaRPr lang="en-US" dirty="0" smtClean="0"/>
          </a:p>
          <a:p>
            <a:pPr algn="just"/>
            <a:r>
              <a:rPr lang="en-US" dirty="0" smtClean="0"/>
              <a:t>If </a:t>
            </a:r>
            <a:r>
              <a:rPr lang="en-US" dirty="0" smtClean="0"/>
              <a:t>you select a document and approve the document, but do not proceed/cancel the approval, the document will be locked. Only you can attest the document.  </a:t>
            </a:r>
            <a:endParaRPr lang="en-US" dirty="0" smtClean="0"/>
          </a:p>
          <a:p>
            <a:pPr algn="just"/>
            <a:endParaRPr lang="en-US" dirty="0" smtClean="0"/>
          </a:p>
          <a:p>
            <a:pPr algn="just"/>
            <a:r>
              <a:rPr lang="en-US" b="1" dirty="0" smtClean="0"/>
              <a:t>	</a:t>
            </a:r>
            <a:r>
              <a:rPr lang="kn-IN" dirty="0" smtClean="0"/>
              <a:t>ನೀವು ದಾಖಲೆಯನ್ನು ಆಯ್ಕೆ ಮಾಡಿ ಅನುಮೋದಿಸಿದ ನಂತರ, ಅನುಮೋದನೆಯನ್ನು ಮುಂದುವರಿಸದಿದ್ದರೆ / ರದ್ದುಗೊಳಿಸದಿದ್ದರೆ, ದಾಖಲೆಯು ಲಾಕ್ ಆಗುತ್ತದೆ. ಆಗ ನೀವು ಮಾತ್ರ ಆ ದಾಖಲೆಯನ್ನು ದೃಢೀಕರಿಸಬಹುದು.</a:t>
            </a:r>
            <a:endParaRPr lang="en-US" dirty="0" smtClean="0"/>
          </a:p>
          <a:p>
            <a:pPr algn="just"/>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772400" cy="6016752"/>
          </a:xfrm>
        </p:spPr>
        <p:txBody>
          <a:bodyPr>
            <a:normAutofit lnSpcReduction="10000"/>
          </a:bodyPr>
          <a:lstStyle/>
          <a:p>
            <a:pPr>
              <a:buNone/>
            </a:pPr>
            <a:r>
              <a:rPr lang="en-US" b="1" dirty="0" smtClean="0"/>
              <a:t>Step 11</a:t>
            </a:r>
            <a:r>
              <a:rPr lang="en-US" b="1" dirty="0" smtClean="0"/>
              <a:t>:</a:t>
            </a:r>
          </a:p>
          <a:p>
            <a:r>
              <a:rPr lang="en-US" dirty="0" smtClean="0"/>
              <a:t> </a:t>
            </a:r>
            <a:r>
              <a:rPr lang="en-US" dirty="0" smtClean="0"/>
              <a:t>What type of documents should I attest? </a:t>
            </a:r>
            <a:endParaRPr lang="en-US" dirty="0" smtClean="0"/>
          </a:p>
          <a:p>
            <a:r>
              <a:rPr lang="kn-IN" dirty="0" smtClean="0"/>
              <a:t>ನಾನು </a:t>
            </a:r>
            <a:r>
              <a:rPr lang="kn-IN" dirty="0" smtClean="0"/>
              <a:t>ಯಾವ ರೀತಿಯ ದಾಖಲೆಗಳನ್ನು ದೃಢೀಕರಿಸಬೇಕು</a:t>
            </a:r>
            <a:r>
              <a:rPr lang="kn-IN" dirty="0" smtClean="0"/>
              <a:t>?</a:t>
            </a:r>
            <a:endParaRPr lang="en-US" dirty="0" smtClean="0"/>
          </a:p>
          <a:p>
            <a:endParaRPr lang="en-US" dirty="0" smtClean="0"/>
          </a:p>
          <a:p>
            <a:pPr lvl="0"/>
            <a:r>
              <a:rPr lang="en-IN" dirty="0" err="1" smtClean="0"/>
              <a:t>Bonafide</a:t>
            </a:r>
            <a:r>
              <a:rPr lang="en-IN" dirty="0" smtClean="0"/>
              <a:t> </a:t>
            </a:r>
            <a:r>
              <a:rPr lang="en-IN" dirty="0" smtClean="0"/>
              <a:t>Certificate</a:t>
            </a:r>
            <a:endParaRPr lang="en-US" dirty="0" smtClean="0"/>
          </a:p>
          <a:p>
            <a:r>
              <a:rPr lang="kn-IN" dirty="0" smtClean="0"/>
              <a:t>ಬೊನಾಫೈಡ್ ಪ್ರಮಾಣಪತ್ರ</a:t>
            </a:r>
            <a:endParaRPr lang="en-US" dirty="0" smtClean="0"/>
          </a:p>
          <a:p>
            <a:pPr lvl="0"/>
            <a:r>
              <a:rPr lang="en-IN" dirty="0" err="1" smtClean="0"/>
              <a:t>Marksheet</a:t>
            </a:r>
            <a:r>
              <a:rPr lang="en-IN" dirty="0" smtClean="0"/>
              <a:t>/Promotion Certificate</a:t>
            </a:r>
            <a:endParaRPr lang="en-US" dirty="0" smtClean="0"/>
          </a:p>
          <a:p>
            <a:r>
              <a:rPr lang="kn-IN" dirty="0" smtClean="0"/>
              <a:t>ಅಂಕಪಟ್ಟಿ</a:t>
            </a:r>
            <a:r>
              <a:rPr lang="en-IN" dirty="0" smtClean="0"/>
              <a:t>/</a:t>
            </a:r>
            <a:r>
              <a:rPr lang="kn-IN" dirty="0" smtClean="0"/>
              <a:t>ತೇರ್ಗಡೆ ಪ್ರಮಾಣಪತ್ರ</a:t>
            </a:r>
            <a:endParaRPr lang="en-US" dirty="0" smtClean="0"/>
          </a:p>
          <a:p>
            <a:pPr lvl="0"/>
            <a:r>
              <a:rPr lang="en-IN" dirty="0" smtClean="0"/>
              <a:t>Fee Receipt</a:t>
            </a:r>
            <a:endParaRPr lang="en-US" dirty="0" smtClean="0"/>
          </a:p>
          <a:p>
            <a:r>
              <a:rPr lang="kn-IN" dirty="0" smtClean="0"/>
              <a:t>ಶುಲ್ಕ ರಶೀದಿ</a:t>
            </a:r>
            <a:endParaRPr lang="en-US" dirty="0" smtClean="0"/>
          </a:p>
          <a:p>
            <a:pPr lvl="0"/>
            <a:r>
              <a:rPr lang="en-IN" dirty="0" smtClean="0"/>
              <a:t>Hostel Admission Certificate (only for students residing in private and college run hostels) </a:t>
            </a:r>
            <a:endParaRPr lang="en-US" dirty="0" smtClean="0"/>
          </a:p>
          <a:p>
            <a:r>
              <a:rPr lang="kn-IN" dirty="0" smtClean="0"/>
              <a:t>ವಸತಿನಿಲಯ ನಿವಾಸಿ ಪ್ರಮಾಣಪತ್ರ</a:t>
            </a:r>
            <a:r>
              <a:rPr lang="en-US" dirty="0" smtClean="0"/>
              <a:t>(</a:t>
            </a:r>
            <a:r>
              <a:rPr lang="kn-IN" dirty="0" smtClean="0"/>
              <a:t>ಖಾಸಗಿ</a:t>
            </a:r>
            <a:r>
              <a:rPr lang="en-US" dirty="0" smtClean="0"/>
              <a:t>/</a:t>
            </a:r>
            <a:r>
              <a:rPr lang="kn-IN" dirty="0" smtClean="0"/>
              <a:t>ಖಾಸಗಿ ಕಾಲೇಜು ನಿರ್ವಹಿಸುತ್ತಿರುವ ವಸತಿನಿಲಯಗಳಲ್ಲಿ ವಾಸಿಸುತ್ತಿರುವ ವಿದ್ಯಾರ್ಥಿಗಳಿಗೆ ಮಾತ್ರ</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Publicity at Universities/Colleges </a:t>
            </a:r>
            <a:endParaRPr lang="en-US" dirty="0"/>
          </a:p>
        </p:txBody>
      </p:sp>
      <p:sp>
        <p:nvSpPr>
          <p:cNvPr id="3" name="Content Placeholder 2"/>
          <p:cNvSpPr>
            <a:spLocks noGrp="1"/>
          </p:cNvSpPr>
          <p:nvPr>
            <p:ph sz="quarter" idx="1"/>
          </p:nvPr>
        </p:nvSpPr>
        <p:spPr>
          <a:xfrm>
            <a:off x="457200" y="1600200"/>
            <a:ext cx="7848600" cy="4873752"/>
          </a:xfrm>
        </p:spPr>
        <p:txBody>
          <a:bodyPr/>
          <a:lstStyle/>
          <a:p>
            <a:pPr algn="just"/>
            <a:r>
              <a:rPr lang="en-US" dirty="0" smtClean="0"/>
              <a:t>E-posters: every college/university should announce </a:t>
            </a:r>
            <a:r>
              <a:rPr lang="en-US" dirty="0" smtClean="0"/>
              <a:t>the scholarship posters in </a:t>
            </a:r>
            <a:r>
              <a:rPr lang="en-US" dirty="0" smtClean="0"/>
              <a:t>their electronic display </a:t>
            </a:r>
            <a:r>
              <a:rPr lang="en-US" dirty="0" smtClean="0"/>
              <a:t>boards</a:t>
            </a:r>
          </a:p>
          <a:p>
            <a:pPr algn="just"/>
            <a:r>
              <a:rPr lang="en-US" dirty="0" smtClean="0"/>
              <a:t>Publishing the posters in the physical notice boards/canteen/library etc </a:t>
            </a:r>
          </a:p>
          <a:p>
            <a:pPr algn="just"/>
            <a:r>
              <a:rPr lang="en-US" dirty="0" smtClean="0"/>
              <a:t>One </a:t>
            </a:r>
            <a:r>
              <a:rPr lang="en-US" dirty="0" smtClean="0"/>
              <a:t>hour session must be conducted by e-attestation officers in their respective </a:t>
            </a:r>
            <a:r>
              <a:rPr lang="en-US" dirty="0" smtClean="0"/>
              <a:t>institutes to bring awareness among the student community </a:t>
            </a:r>
          </a:p>
          <a:p>
            <a:pPr algn="just"/>
            <a:endParaRPr lang="en-US" dirty="0" smtClean="0"/>
          </a:p>
          <a:p>
            <a:pPr algn="just">
              <a:buNone/>
            </a:pPr>
            <a:endParaRPr lang="en-US" dirty="0" smtClean="0"/>
          </a:p>
          <a:p>
            <a:pPr algn="just"/>
            <a:endParaRPr 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Checklist for the principals/attestation offices  	</a:t>
            </a:r>
            <a:endParaRPr lang="en-US" dirty="0"/>
          </a:p>
        </p:txBody>
      </p:sp>
      <p:sp>
        <p:nvSpPr>
          <p:cNvPr id="3" name="Content Placeholder 2"/>
          <p:cNvSpPr>
            <a:spLocks noGrp="1"/>
          </p:cNvSpPr>
          <p:nvPr>
            <p:ph sz="quarter" idx="1"/>
          </p:nvPr>
        </p:nvSpPr>
        <p:spPr>
          <a:xfrm>
            <a:off x="457200" y="1600200"/>
            <a:ext cx="8153400" cy="4873752"/>
          </a:xfrm>
        </p:spPr>
        <p:txBody>
          <a:bodyPr>
            <a:normAutofit fontScale="92500"/>
          </a:bodyPr>
          <a:lstStyle/>
          <a:p>
            <a:r>
              <a:rPr lang="en-US" dirty="0" smtClean="0"/>
              <a:t>Ensure the COMPLETENESS and CORRECTNESS of the data provided by each institution </a:t>
            </a:r>
          </a:p>
          <a:p>
            <a:r>
              <a:rPr lang="en-US" dirty="0" smtClean="0"/>
              <a:t>Minimum 2 and maximum 5 attestation officers in each institute </a:t>
            </a:r>
          </a:p>
          <a:p>
            <a:r>
              <a:rPr lang="en-US" dirty="0" smtClean="0"/>
              <a:t>Activity of e-attestation officer should be completed on-time </a:t>
            </a:r>
          </a:p>
          <a:p>
            <a:pPr lvl="0"/>
            <a:r>
              <a:rPr lang="en-US" dirty="0" smtClean="0"/>
              <a:t>Ensure that all e-Attestation applications are disposed off on the same day as the reports are being generated and the progress is being reviewed at the Government level on a daily basis</a:t>
            </a:r>
            <a:r>
              <a:rPr lang="en-US" dirty="0" smtClean="0"/>
              <a:t>.</a:t>
            </a:r>
          </a:p>
          <a:p>
            <a:r>
              <a:rPr lang="en-US" dirty="0" smtClean="0"/>
              <a:t>Please start issuing Certificates immediately (Study/</a:t>
            </a:r>
            <a:r>
              <a:rPr lang="en-US" dirty="0" err="1" smtClean="0"/>
              <a:t>Bonafide</a:t>
            </a:r>
            <a:r>
              <a:rPr lang="en-US" dirty="0" smtClean="0"/>
              <a:t> Certificate) to students in the standard template that has already been shared with all Colleges.</a:t>
            </a:r>
          </a:p>
          <a:p>
            <a:pPr lvl="0"/>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Checklist (Cont..)</a:t>
            </a:r>
            <a:endParaRPr lang="en-US" dirty="0"/>
          </a:p>
        </p:txBody>
      </p:sp>
      <p:sp>
        <p:nvSpPr>
          <p:cNvPr id="3" name="Content Placeholder 2"/>
          <p:cNvSpPr>
            <a:spLocks noGrp="1"/>
          </p:cNvSpPr>
          <p:nvPr>
            <p:ph sz="quarter" idx="1"/>
          </p:nvPr>
        </p:nvSpPr>
        <p:spPr>
          <a:xfrm>
            <a:off x="457200" y="1143000"/>
            <a:ext cx="7696200" cy="5330952"/>
          </a:xfrm>
        </p:spPr>
        <p:txBody>
          <a:bodyPr>
            <a:normAutofit fontScale="92500"/>
          </a:bodyPr>
          <a:lstStyle/>
          <a:p>
            <a:pPr algn="just"/>
            <a:r>
              <a:rPr lang="en-US" dirty="0" smtClean="0"/>
              <a:t>Group talk facility has been enabled in order to communicate with all the College Principals regarding Post-Matric Scholarship &amp; e-Attestation. Kindly make sure that you are available for all Group talk sessions </a:t>
            </a:r>
            <a:endParaRPr lang="en-US" dirty="0" smtClean="0"/>
          </a:p>
          <a:p>
            <a:pPr algn="just"/>
            <a:r>
              <a:rPr lang="en-US" dirty="0" smtClean="0"/>
              <a:t>Utilize the social media platform wisely, a telegram group is created for all the e-attestation officers with State Scholarship Portal team to get the updates </a:t>
            </a:r>
          </a:p>
          <a:p>
            <a:pPr algn="just"/>
            <a:r>
              <a:rPr lang="en-US" dirty="0" smtClean="0"/>
              <a:t>Please communicate to the students that Web Portals of Scholarship Sponsoring Departments will not be applicable/valid to apply for </a:t>
            </a:r>
            <a:r>
              <a:rPr lang="en-US" dirty="0" smtClean="0"/>
              <a:t>Scholarship</a:t>
            </a:r>
          </a:p>
          <a:p>
            <a:pPr algn="just"/>
            <a:r>
              <a:rPr lang="en-US" dirty="0" smtClean="0"/>
              <a:t>Students who are eligible to get free admission should not be forced to pay the fees. Their list should be shared with the department for Fee Reimbursement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1219200"/>
          </a:xfrm>
        </p:spPr>
        <p:txBody>
          <a:bodyPr>
            <a:noAutofit/>
          </a:bodyPr>
          <a:lstStyle/>
          <a:p>
            <a:pPr lvl="3" algn="l" rtl="0">
              <a:lnSpc>
                <a:spcPct val="150000"/>
              </a:lnSpc>
              <a:spcBef>
                <a:spcPct val="0"/>
              </a:spcBef>
            </a:pPr>
            <a:r>
              <a:rPr lang="en-IN" sz="2800" b="1" u="sng" dirty="0" smtClean="0">
                <a:latin typeface="Georgia" pitchFamily="18" charset="0"/>
              </a:rPr>
              <a:t>E-ATTESTATION </a:t>
            </a:r>
            <a:r>
              <a:rPr lang="en-IN" sz="2800" b="1" dirty="0" smtClean="0">
                <a:latin typeface="Georgia" pitchFamily="18" charset="0"/>
              </a:rPr>
              <a:t>- </a:t>
            </a:r>
            <a:r>
              <a:rPr lang="en-IN" sz="2800" b="1" i="1" dirty="0" smtClean="0">
                <a:latin typeface="Georgia" pitchFamily="18" charset="0"/>
              </a:rPr>
              <a:t>A big leap towards paperless &amp; transparent administration.</a:t>
            </a:r>
            <a:endParaRPr lang="en-US" sz="2800" b="1" i="1" dirty="0"/>
          </a:p>
        </p:txBody>
      </p:sp>
      <p:sp>
        <p:nvSpPr>
          <p:cNvPr id="3" name="Content Placeholder 2"/>
          <p:cNvSpPr>
            <a:spLocks noGrp="1"/>
          </p:cNvSpPr>
          <p:nvPr>
            <p:ph sz="quarter" idx="1"/>
          </p:nvPr>
        </p:nvSpPr>
        <p:spPr>
          <a:xfrm>
            <a:off x="381000" y="1828800"/>
            <a:ext cx="8153400" cy="4572000"/>
          </a:xfrm>
        </p:spPr>
        <p:txBody>
          <a:bodyPr>
            <a:noAutofit/>
          </a:bodyPr>
          <a:lstStyle/>
          <a:p>
            <a:pPr algn="just">
              <a:lnSpc>
                <a:spcPct val="150000"/>
              </a:lnSpc>
              <a:buClr>
                <a:schemeClr val="bg2">
                  <a:lumMod val="50000"/>
                </a:schemeClr>
              </a:buClr>
              <a:buFont typeface="Wingdings" pitchFamily="2" charset="2"/>
              <a:buChar char="§"/>
            </a:pPr>
            <a:r>
              <a:rPr lang="en-IN" sz="2200" dirty="0" smtClean="0">
                <a:latin typeface="Georgia" pitchFamily="18" charset="0"/>
              </a:rPr>
              <a:t>e-Attestation is a method of getting a document attested from the attestation authorities using the e-attestation software.</a:t>
            </a:r>
          </a:p>
          <a:p>
            <a:pPr lvl="1" algn="just">
              <a:lnSpc>
                <a:spcPct val="150000"/>
              </a:lnSpc>
              <a:buClr>
                <a:schemeClr val="bg2">
                  <a:lumMod val="50000"/>
                </a:schemeClr>
              </a:buClr>
              <a:buFont typeface="Wingdings" pitchFamily="2" charset="2"/>
              <a:buChar char="§"/>
            </a:pPr>
            <a:r>
              <a:rPr lang="en-IN" sz="2200" dirty="0" smtClean="0">
                <a:latin typeface="Georgia" pitchFamily="18" charset="0"/>
              </a:rPr>
              <a:t>Online Verification by the Verifying authority.</a:t>
            </a:r>
          </a:p>
          <a:p>
            <a:pPr lvl="1" algn="just">
              <a:lnSpc>
                <a:spcPct val="150000"/>
              </a:lnSpc>
              <a:buClr>
                <a:schemeClr val="bg2">
                  <a:lumMod val="50000"/>
                </a:schemeClr>
              </a:buClr>
              <a:buFont typeface="Wingdings" pitchFamily="2" charset="2"/>
              <a:buChar char="§"/>
            </a:pPr>
            <a:r>
              <a:rPr lang="en-US" sz="2200" dirty="0" smtClean="0">
                <a:latin typeface="Georgia" pitchFamily="18" charset="0"/>
              </a:rPr>
              <a:t>Authentic and highly secure - </a:t>
            </a:r>
            <a:r>
              <a:rPr lang="en-IN" sz="2200" dirty="0" smtClean="0">
                <a:latin typeface="Georgia" pitchFamily="18" charset="0"/>
              </a:rPr>
              <a:t>No scope for fraudulent/tampered documents.</a:t>
            </a:r>
          </a:p>
          <a:p>
            <a:pPr lvl="1" algn="just">
              <a:lnSpc>
                <a:spcPct val="150000"/>
              </a:lnSpc>
              <a:buClr>
                <a:schemeClr val="bg2">
                  <a:lumMod val="50000"/>
                </a:schemeClr>
              </a:buClr>
              <a:buFont typeface="Wingdings" pitchFamily="2" charset="2"/>
              <a:buChar char="§"/>
            </a:pPr>
            <a:r>
              <a:rPr lang="en-US" sz="2200" dirty="0" smtClean="0">
                <a:latin typeface="Georgia" pitchFamily="18" charset="0"/>
              </a:rPr>
              <a:t>Global acceptance and legal compliance </a:t>
            </a:r>
          </a:p>
          <a:p>
            <a:pPr lvl="1" algn="just">
              <a:lnSpc>
                <a:spcPct val="150000"/>
              </a:lnSpc>
              <a:buClr>
                <a:schemeClr val="bg2">
                  <a:lumMod val="50000"/>
                </a:schemeClr>
              </a:buClr>
              <a:buFont typeface="Wingdings" pitchFamily="2" charset="2"/>
              <a:buChar char="§"/>
            </a:pPr>
            <a:r>
              <a:rPr lang="en-US" sz="2200" dirty="0" smtClean="0">
                <a:latin typeface="Georgia" pitchFamily="18" charset="0"/>
              </a:rPr>
              <a:t>Long-term retention and access - not only to apply for scholarships but also for other purposes like employment .</a:t>
            </a:r>
          </a:p>
        </p:txBody>
      </p:sp>
      <p:sp>
        <p:nvSpPr>
          <p:cNvPr id="5" name="Slide Number Placeholder 4"/>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of the e-attestation activity</a:t>
            </a:r>
            <a:endParaRPr lang="en-US" dirty="0"/>
          </a:p>
        </p:txBody>
      </p:sp>
      <p:sp>
        <p:nvSpPr>
          <p:cNvPr id="3" name="Content Placeholder 2"/>
          <p:cNvSpPr>
            <a:spLocks noGrp="1"/>
          </p:cNvSpPr>
          <p:nvPr>
            <p:ph sz="quarter" idx="1"/>
          </p:nvPr>
        </p:nvSpPr>
        <p:spPr/>
        <p:txBody>
          <a:bodyPr/>
          <a:lstStyle/>
          <a:p>
            <a:pPr algn="just"/>
            <a:r>
              <a:rPr lang="en-US" dirty="0" smtClean="0"/>
              <a:t>Each e-attestation officer has to do an</a:t>
            </a:r>
            <a:r>
              <a:rPr lang="en-US" dirty="0" smtClean="0"/>
              <a:t> </a:t>
            </a:r>
            <a:r>
              <a:rPr lang="en-US" dirty="0" smtClean="0"/>
              <a:t>exercise  by approving/rejecting a dummy document which is present in the verifier portal </a:t>
            </a:r>
          </a:p>
          <a:p>
            <a:pPr algn="just"/>
            <a:r>
              <a:rPr lang="en-US" dirty="0" smtClean="0"/>
              <a:t>E-attestation statistics are observed everyday by senior officers in the dept/university</a:t>
            </a:r>
          </a:p>
          <a:p>
            <a:pPr algn="just"/>
            <a:r>
              <a:rPr lang="en-US" dirty="0" smtClean="0"/>
              <a:t>Statistics as on 2 PM, 29.10.2019</a:t>
            </a:r>
          </a:p>
          <a:p>
            <a:pPr algn="just"/>
            <a:endParaRPr lang="en-US" dirty="0" smtClean="0"/>
          </a:p>
          <a:p>
            <a:pPr algn="just">
              <a:buNone/>
            </a:pPr>
            <a:r>
              <a:rPr lang="en-US" dirty="0" smtClean="0"/>
              <a:t> </a:t>
            </a:r>
            <a:endParaRPr lang="en-US" dirty="0" smtClean="0"/>
          </a:p>
        </p:txBody>
      </p:sp>
      <p:graphicFrame>
        <p:nvGraphicFramePr>
          <p:cNvPr id="5" name="Table 4"/>
          <p:cNvGraphicFramePr>
            <a:graphicFrameLocks noGrp="1"/>
          </p:cNvGraphicFramePr>
          <p:nvPr/>
        </p:nvGraphicFramePr>
        <p:xfrm>
          <a:off x="990600" y="4114800"/>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Pending </a:t>
                      </a:r>
                      <a:endParaRPr lang="en-US" dirty="0"/>
                    </a:p>
                  </a:txBody>
                  <a:tcPr>
                    <a:solidFill>
                      <a:srgbClr val="FF0000"/>
                    </a:solidFill>
                  </a:tcPr>
                </a:tc>
                <a:tc>
                  <a:txBody>
                    <a:bodyPr/>
                    <a:lstStyle/>
                    <a:p>
                      <a:r>
                        <a:rPr lang="en-US" dirty="0" smtClean="0"/>
                        <a:t>3390</a:t>
                      </a:r>
                      <a:endParaRPr lang="en-US" dirty="0"/>
                    </a:p>
                  </a:txBody>
                  <a:tcPr>
                    <a:solidFill>
                      <a:srgbClr val="FF0000"/>
                    </a:solidFill>
                  </a:tcPr>
                </a:tc>
              </a:tr>
              <a:tr h="370840">
                <a:tc>
                  <a:txBody>
                    <a:bodyPr/>
                    <a:lstStyle/>
                    <a:p>
                      <a:r>
                        <a:rPr lang="en-US" dirty="0" smtClean="0">
                          <a:solidFill>
                            <a:schemeClr val="tx1"/>
                          </a:solidFill>
                        </a:rPr>
                        <a:t>Approved and Signed </a:t>
                      </a:r>
                      <a:endParaRPr lang="en-US" dirty="0">
                        <a:solidFill>
                          <a:schemeClr val="tx1"/>
                        </a:solidFill>
                      </a:endParaRPr>
                    </a:p>
                  </a:txBody>
                  <a:tcPr/>
                </a:tc>
                <a:tc>
                  <a:txBody>
                    <a:bodyPr/>
                    <a:lstStyle/>
                    <a:p>
                      <a:r>
                        <a:rPr lang="en-US" dirty="0" smtClean="0">
                          <a:solidFill>
                            <a:schemeClr val="tx1"/>
                          </a:solidFill>
                        </a:rPr>
                        <a:t>111</a:t>
                      </a:r>
                      <a:endParaRPr lang="en-US" dirty="0">
                        <a:solidFill>
                          <a:schemeClr val="tx1"/>
                        </a:solidFill>
                      </a:endParaRPr>
                    </a:p>
                  </a:txBody>
                  <a:tcPr/>
                </a:tc>
              </a:tr>
              <a:tr h="370840">
                <a:tc>
                  <a:txBody>
                    <a:bodyPr/>
                    <a:lstStyle/>
                    <a:p>
                      <a:r>
                        <a:rPr lang="en-US" dirty="0" smtClean="0">
                          <a:solidFill>
                            <a:schemeClr val="tx1"/>
                          </a:solidFill>
                        </a:rPr>
                        <a:t>Rejected </a:t>
                      </a:r>
                      <a:endParaRPr lang="en-US" dirty="0">
                        <a:solidFill>
                          <a:schemeClr val="tx1"/>
                        </a:solidFill>
                      </a:endParaRPr>
                    </a:p>
                  </a:txBody>
                  <a:tcPr/>
                </a:tc>
                <a:tc>
                  <a:txBody>
                    <a:bodyPr/>
                    <a:lstStyle/>
                    <a:p>
                      <a:r>
                        <a:rPr lang="en-US" dirty="0" smtClean="0">
                          <a:solidFill>
                            <a:schemeClr val="tx1"/>
                          </a:solidFill>
                        </a:rPr>
                        <a:t>51 </a:t>
                      </a:r>
                      <a:endParaRPr lang="en-US" dirty="0">
                        <a:solidFill>
                          <a:schemeClr val="tx1"/>
                        </a:solidFill>
                      </a:endParaRPr>
                    </a:p>
                  </a:txBody>
                  <a:tcPr/>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lstStyle/>
          <a:p>
            <a:r>
              <a:rPr lang="en-US" dirty="0" smtClean="0"/>
              <a:t>Reports showing approved/pending by e-attestation officers </a:t>
            </a:r>
            <a:endParaRPr lang="en-US" dirty="0"/>
          </a:p>
        </p:txBody>
      </p:sp>
      <p:pic>
        <p:nvPicPr>
          <p:cNvPr id="34822" name="Picture 6"/>
          <p:cNvPicPr>
            <a:picLocks noGrp="1" noChangeAspect="1" noChangeArrowheads="1"/>
          </p:cNvPicPr>
          <p:nvPr>
            <p:ph sz="quarter" idx="1"/>
          </p:nvPr>
        </p:nvPicPr>
        <p:blipFill>
          <a:blip r:embed="rId2" cstate="print"/>
          <a:srcRect/>
          <a:stretch>
            <a:fillRect/>
          </a:stretch>
        </p:blipFill>
        <p:spPr bwMode="auto">
          <a:xfrm>
            <a:off x="457200" y="1752601"/>
            <a:ext cx="7467600" cy="373380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lstStyle/>
          <a:p>
            <a:r>
              <a:rPr lang="en-US" dirty="0" smtClean="0"/>
              <a:t>Reports showing pending by e-attestation officers </a:t>
            </a:r>
            <a:endParaRPr lang="en-US" dirty="0"/>
          </a:p>
        </p:txBody>
      </p:sp>
      <p:pic>
        <p:nvPicPr>
          <p:cNvPr id="35842" name="Picture 2"/>
          <p:cNvPicPr>
            <a:picLocks noGrp="1" noChangeAspect="1" noChangeArrowheads="1"/>
          </p:cNvPicPr>
          <p:nvPr>
            <p:ph sz="quarter" idx="1"/>
          </p:nvPr>
        </p:nvPicPr>
        <p:blipFill>
          <a:blip r:embed="rId2" cstate="print"/>
          <a:srcRect/>
          <a:stretch>
            <a:fillRect/>
          </a:stretch>
        </p:blipFill>
        <p:spPr bwMode="auto">
          <a:xfrm>
            <a:off x="457200" y="1752600"/>
            <a:ext cx="7696200" cy="4303324"/>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800600"/>
            <a:ext cx="7467600" cy="1143000"/>
          </a:xfrm>
        </p:spPr>
        <p:txBody>
          <a:bodyPr>
            <a:normAutofit/>
          </a:bodyPr>
          <a:lstStyle/>
          <a:p>
            <a:pPr algn="ctr"/>
            <a:r>
              <a:rPr lang="en-US" sz="4800" b="1" dirty="0" smtClean="0"/>
              <a:t>Thank you</a:t>
            </a:r>
            <a:endParaRPr lang="en-US" sz="4800" b="1" dirty="0"/>
          </a:p>
        </p:txBody>
      </p:sp>
      <p:sp>
        <p:nvSpPr>
          <p:cNvPr id="4" name="Slide Number Placeholder 3"/>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53</a:t>
            </a:fld>
            <a:endParaRPr lang="en-US"/>
          </a:p>
        </p:txBody>
      </p:sp>
      <p:sp>
        <p:nvSpPr>
          <p:cNvPr id="5" name="Rectangle 4"/>
          <p:cNvSpPr/>
          <p:nvPr/>
        </p:nvSpPr>
        <p:spPr>
          <a:xfrm>
            <a:off x="263445" y="762000"/>
            <a:ext cx="8313494" cy="646331"/>
          </a:xfrm>
          <a:prstGeom prst="rect">
            <a:avLst/>
          </a:prstGeom>
        </p:spPr>
        <p:txBody>
          <a:bodyPr wrap="none">
            <a:spAutoFit/>
          </a:bodyPr>
          <a:lstStyle/>
          <a:p>
            <a:pPr algn="just"/>
            <a:r>
              <a:rPr lang="en-US" sz="3600" u="sng" dirty="0" smtClean="0">
                <a:solidFill>
                  <a:srgbClr val="FF0000"/>
                </a:solidFill>
              </a:rPr>
              <a:t>SCHOLARSHIP PORTAL SUPPORT </a:t>
            </a:r>
            <a:endParaRPr lang="en-US" sz="3600" u="sng" dirty="0">
              <a:solidFill>
                <a:srgbClr val="FF0000"/>
              </a:solidFill>
            </a:endParaRPr>
          </a:p>
        </p:txBody>
      </p:sp>
      <p:sp>
        <p:nvSpPr>
          <p:cNvPr id="6" name="Rectangle 5"/>
          <p:cNvSpPr/>
          <p:nvPr/>
        </p:nvSpPr>
        <p:spPr>
          <a:xfrm>
            <a:off x="466280" y="2057400"/>
            <a:ext cx="8220520" cy="584775"/>
          </a:xfrm>
          <a:prstGeom prst="rect">
            <a:avLst/>
          </a:prstGeom>
        </p:spPr>
        <p:txBody>
          <a:bodyPr wrap="none">
            <a:spAutoFit/>
          </a:bodyPr>
          <a:lstStyle/>
          <a:p>
            <a:r>
              <a:rPr lang="en-IN" sz="3200" b="1" dirty="0" smtClean="0">
                <a:latin typeface="Copperplate Gothic Light" pitchFamily="34" charset="0"/>
              </a:rPr>
              <a:t>SAKALA HELP LINE : 080- 44554455</a:t>
            </a:r>
            <a:endParaRPr lang="en-US" sz="3200" b="1" dirty="0">
              <a:latin typeface="Copperplate Gothic Light" pitchFamily="34" charset="0"/>
            </a:endParaRPr>
          </a:p>
        </p:txBody>
      </p:sp>
      <p:sp>
        <p:nvSpPr>
          <p:cNvPr id="7" name="Rectangle 6"/>
          <p:cNvSpPr/>
          <p:nvPr/>
        </p:nvSpPr>
        <p:spPr>
          <a:xfrm>
            <a:off x="1295400" y="3048000"/>
            <a:ext cx="6214971" cy="584775"/>
          </a:xfrm>
          <a:prstGeom prst="rect">
            <a:avLst/>
          </a:prstGeom>
        </p:spPr>
        <p:txBody>
          <a:bodyPr wrap="none">
            <a:spAutoFit/>
          </a:bodyPr>
          <a:lstStyle/>
          <a:p>
            <a:r>
              <a:rPr lang="en-US" sz="3200" b="1" dirty="0" smtClean="0">
                <a:latin typeface="Candara" pitchFamily="34" charset="0"/>
              </a:rPr>
              <a:t>postmatrichelp@karnataka.gov.in</a:t>
            </a:r>
            <a:endParaRPr lang="en-US" sz="3200" b="1" dirty="0">
              <a:latin typeface="Candara" pitchFamily="34" charset="0"/>
            </a:endParaRPr>
          </a:p>
        </p:txBody>
      </p:sp>
      <p:sp>
        <p:nvSpPr>
          <p:cNvPr id="8" name="Rectangle 7"/>
          <p:cNvSpPr/>
          <p:nvPr/>
        </p:nvSpPr>
        <p:spPr>
          <a:xfrm>
            <a:off x="304800" y="4038600"/>
            <a:ext cx="8419100" cy="584775"/>
          </a:xfrm>
          <a:prstGeom prst="rect">
            <a:avLst/>
          </a:prstGeom>
        </p:spPr>
        <p:txBody>
          <a:bodyPr wrap="none">
            <a:spAutoFit/>
          </a:bodyPr>
          <a:lstStyle/>
          <a:p>
            <a:r>
              <a:rPr lang="en-US" sz="3200" dirty="0" smtClean="0">
                <a:latin typeface="Candara" pitchFamily="34" charset="0"/>
              </a:rPr>
              <a:t>Telegram Group</a:t>
            </a:r>
            <a:r>
              <a:rPr lang="en-US" sz="3200" b="1" dirty="0" smtClean="0">
                <a:latin typeface="Candara" pitchFamily="34" charset="0"/>
              </a:rPr>
              <a:t> – State Scholarship Portal-</a:t>
            </a:r>
            <a:r>
              <a:rPr lang="en-US" sz="3200" b="1" dirty="0" err="1" smtClean="0">
                <a:latin typeface="Candara" pitchFamily="34" charset="0"/>
              </a:rPr>
              <a:t>CeG</a:t>
            </a:r>
            <a:endParaRPr lang="en-US" sz="3200" b="1" dirty="0">
              <a:latin typeface="Candar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latin typeface="Georgia" pitchFamily="18" charset="0"/>
              </a:rPr>
              <a:t>e-Attestation software development and training</a:t>
            </a:r>
            <a:endParaRPr lang="en-US" dirty="0"/>
          </a:p>
        </p:txBody>
      </p:sp>
      <p:sp>
        <p:nvSpPr>
          <p:cNvPr id="3" name="Content Placeholder 2"/>
          <p:cNvSpPr>
            <a:spLocks noGrp="1"/>
          </p:cNvSpPr>
          <p:nvPr>
            <p:ph sz="quarter" idx="1"/>
          </p:nvPr>
        </p:nvSpPr>
        <p:spPr/>
        <p:txBody>
          <a:bodyPr>
            <a:noAutofit/>
          </a:bodyPr>
          <a:lstStyle/>
          <a:p>
            <a:pPr lvl="1" algn="just">
              <a:lnSpc>
                <a:spcPct val="150000"/>
              </a:lnSpc>
              <a:buClr>
                <a:schemeClr val="bg2">
                  <a:lumMod val="50000"/>
                </a:schemeClr>
              </a:buClr>
              <a:buFont typeface="Wingdings" pitchFamily="2" charset="2"/>
              <a:buChar char="§"/>
            </a:pPr>
            <a:r>
              <a:rPr lang="en-IN" sz="2200" dirty="0" smtClean="0">
                <a:latin typeface="Georgia" pitchFamily="18" charset="0"/>
              </a:rPr>
              <a:t>Identified minimum 2 e-Attestation officers per college .</a:t>
            </a:r>
          </a:p>
          <a:p>
            <a:pPr lvl="1" algn="just">
              <a:lnSpc>
                <a:spcPct val="150000"/>
              </a:lnSpc>
              <a:buClr>
                <a:schemeClr val="bg2">
                  <a:lumMod val="50000"/>
                </a:schemeClr>
              </a:buClr>
              <a:buFont typeface="Wingdings" pitchFamily="2" charset="2"/>
              <a:buChar char="§"/>
            </a:pPr>
            <a:r>
              <a:rPr lang="en-IN" sz="2200" dirty="0" smtClean="0">
                <a:latin typeface="Georgia" pitchFamily="18" charset="0"/>
              </a:rPr>
              <a:t>Number of e-attestation officers is increased to 5 in each college.</a:t>
            </a:r>
          </a:p>
          <a:p>
            <a:pPr lvl="1" algn="just">
              <a:lnSpc>
                <a:spcPct val="150000"/>
              </a:lnSpc>
              <a:buClr>
                <a:schemeClr val="bg2">
                  <a:lumMod val="50000"/>
                </a:schemeClr>
              </a:buClr>
              <a:buFont typeface="Wingdings" pitchFamily="2" charset="2"/>
              <a:buChar char="§"/>
            </a:pPr>
            <a:r>
              <a:rPr lang="en-IN" sz="2200" dirty="0" smtClean="0">
                <a:latin typeface="Georgia" pitchFamily="18" charset="0"/>
              </a:rPr>
              <a:t>The e-attestation user manual and video for both students and verifier(e-attestation officer) are available on the portal as download.</a:t>
            </a:r>
          </a:p>
          <a:p>
            <a:pPr lvl="1" algn="just">
              <a:lnSpc>
                <a:spcPct val="150000"/>
              </a:lnSpc>
              <a:buClr>
                <a:schemeClr val="bg2">
                  <a:lumMod val="50000"/>
                </a:schemeClr>
              </a:buClr>
              <a:buFont typeface="Wingdings" pitchFamily="2" charset="2"/>
              <a:buChar char="§"/>
            </a:pPr>
            <a:r>
              <a:rPr lang="en-IN" sz="2200" dirty="0" smtClean="0">
                <a:latin typeface="Georgia" pitchFamily="18" charset="0"/>
              </a:rPr>
              <a:t>Student will come to e-</a:t>
            </a:r>
            <a:r>
              <a:rPr lang="en-IN" sz="2200" dirty="0" err="1" smtClean="0">
                <a:latin typeface="Georgia" pitchFamily="18" charset="0"/>
              </a:rPr>
              <a:t>attestaion</a:t>
            </a:r>
            <a:r>
              <a:rPr lang="en-IN" sz="2200" dirty="0" smtClean="0">
                <a:latin typeface="Georgia" pitchFamily="18" charset="0"/>
              </a:rPr>
              <a:t> officer with the original document for attestation.</a:t>
            </a:r>
          </a:p>
          <a:p>
            <a:pPr lvl="1" algn="just">
              <a:lnSpc>
                <a:spcPct val="150000"/>
              </a:lnSpc>
              <a:buClr>
                <a:schemeClr val="bg2">
                  <a:lumMod val="50000"/>
                </a:schemeClr>
              </a:buClr>
              <a:buFont typeface="Wingdings" pitchFamily="2" charset="2"/>
              <a:buChar char="§"/>
            </a:pPr>
            <a:endParaRPr lang="en-IN" sz="2200" dirty="0" smtClean="0">
              <a:latin typeface="Georgia" pitchFamily="18" charset="0"/>
            </a:endParaRPr>
          </a:p>
          <a:p>
            <a:pPr lvl="1" algn="just">
              <a:lnSpc>
                <a:spcPct val="150000"/>
              </a:lnSpc>
              <a:buClr>
                <a:schemeClr val="bg2">
                  <a:lumMod val="50000"/>
                </a:schemeClr>
              </a:buClr>
              <a:buFont typeface="Wingdings" pitchFamily="2" charset="2"/>
              <a:buChar char="§"/>
            </a:pPr>
            <a:endParaRPr lang="en-IN" sz="2200" dirty="0" smtClean="0">
              <a:latin typeface="Georgia" pitchFamily="18" charset="0"/>
            </a:endParaRPr>
          </a:p>
          <a:p>
            <a:endParaRPr lang="en-US" sz="2200" dirty="0"/>
          </a:p>
        </p:txBody>
      </p:sp>
      <p:sp>
        <p:nvSpPr>
          <p:cNvPr id="5" name="Slide Number Placeholder 4"/>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The sponsoring departments </a:t>
            </a:r>
            <a:endParaRPr lang="en-US" sz="3600" b="1" dirty="0"/>
          </a:p>
        </p:txBody>
      </p:sp>
      <p:sp>
        <p:nvSpPr>
          <p:cNvPr id="3" name="Content Placeholder 2"/>
          <p:cNvSpPr>
            <a:spLocks noGrp="1"/>
          </p:cNvSpPr>
          <p:nvPr>
            <p:ph sz="quarter" idx="1"/>
          </p:nvPr>
        </p:nvSpPr>
        <p:spPr/>
        <p:txBody>
          <a:bodyPr>
            <a:normAutofit lnSpcReduction="10000"/>
          </a:bodyPr>
          <a:lstStyle/>
          <a:p>
            <a:pPr fontAlgn="base">
              <a:lnSpc>
                <a:spcPct val="150000"/>
              </a:lnSpc>
            </a:pPr>
            <a:r>
              <a:rPr lang="en-US" sz="2800" dirty="0" smtClean="0"/>
              <a:t> Social Welfare Department</a:t>
            </a:r>
          </a:p>
          <a:p>
            <a:pPr lvl="0" fontAlgn="base">
              <a:lnSpc>
                <a:spcPct val="150000"/>
              </a:lnSpc>
            </a:pPr>
            <a:r>
              <a:rPr lang="en-US" sz="2800" dirty="0" smtClean="0"/>
              <a:t>Backward Classes Welfare Department</a:t>
            </a:r>
          </a:p>
          <a:p>
            <a:pPr lvl="0" fontAlgn="base">
              <a:lnSpc>
                <a:spcPct val="150000"/>
              </a:lnSpc>
            </a:pPr>
            <a:r>
              <a:rPr lang="en-US" sz="2800" dirty="0" smtClean="0"/>
              <a:t>Tribal Welfare Department</a:t>
            </a:r>
          </a:p>
          <a:p>
            <a:pPr lvl="0" fontAlgn="base">
              <a:lnSpc>
                <a:spcPct val="150000"/>
              </a:lnSpc>
            </a:pPr>
            <a:r>
              <a:rPr lang="en-US" sz="2800" dirty="0" smtClean="0"/>
              <a:t>Minorities Welfare Department</a:t>
            </a:r>
          </a:p>
          <a:p>
            <a:pPr lvl="0" fontAlgn="base">
              <a:lnSpc>
                <a:spcPct val="150000"/>
              </a:lnSpc>
            </a:pPr>
            <a:r>
              <a:rPr lang="en-US" sz="2800" dirty="0" smtClean="0"/>
              <a:t>Technical Education Department</a:t>
            </a:r>
          </a:p>
          <a:p>
            <a:pPr lvl="0" fontAlgn="base">
              <a:lnSpc>
                <a:spcPct val="150000"/>
              </a:lnSpc>
            </a:pPr>
            <a:r>
              <a:rPr lang="en-US" sz="2800" dirty="0" smtClean="0"/>
              <a:t>Medical Education Department</a:t>
            </a:r>
          </a:p>
          <a:p>
            <a:pPr lvl="0" fontAlgn="base">
              <a:lnSpc>
                <a:spcPct val="150000"/>
              </a:lnSpc>
            </a:pPr>
            <a:r>
              <a:rPr lang="en-US" sz="2800" dirty="0" smtClean="0"/>
              <a:t>AYUSH Department</a:t>
            </a:r>
          </a:p>
          <a:p>
            <a:pPr lvl="0" fontAlgn="base">
              <a:lnSpc>
                <a:spcPct val="150000"/>
              </a:lnSpc>
            </a:pPr>
            <a:endParaRPr lang="en-US" sz="2800" dirty="0" smtClean="0"/>
          </a:p>
          <a:p>
            <a:pPr>
              <a:lnSpc>
                <a:spcPct val="150000"/>
              </a:lnSpc>
            </a:pPr>
            <a:endParaRPr lang="en-US" sz="2800" dirty="0"/>
          </a:p>
        </p:txBody>
      </p:sp>
      <p:sp>
        <p:nvSpPr>
          <p:cNvPr id="5" name="Slide Number Placeholder 4"/>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731838"/>
          </a:xfrm>
        </p:spPr>
        <p:txBody>
          <a:bodyPr/>
          <a:lstStyle/>
          <a:p>
            <a:r>
              <a:rPr lang="en-US" sz="2800" b="1" dirty="0" smtClean="0">
                <a:latin typeface="Georgia" panose="02040502050405020303" pitchFamily="18" charset="0"/>
              </a:rPr>
              <a:t>Publicity:</a:t>
            </a:r>
            <a:endParaRPr lang="en-US" dirty="0"/>
          </a:p>
        </p:txBody>
      </p:sp>
      <p:sp>
        <p:nvSpPr>
          <p:cNvPr id="3" name="Content Placeholder 2"/>
          <p:cNvSpPr>
            <a:spLocks noGrp="1"/>
          </p:cNvSpPr>
          <p:nvPr>
            <p:ph sz="quarter" idx="1"/>
          </p:nvPr>
        </p:nvSpPr>
        <p:spPr>
          <a:xfrm>
            <a:off x="457200" y="1066800"/>
            <a:ext cx="7467600" cy="5334000"/>
          </a:xfrm>
        </p:spPr>
        <p:txBody>
          <a:bodyPr>
            <a:noAutofit/>
          </a:bodyPr>
          <a:lstStyle/>
          <a:p>
            <a:pPr algn="just">
              <a:lnSpc>
                <a:spcPct val="150000"/>
              </a:lnSpc>
              <a:buFont typeface="Wingdings" panose="05000000000000000000" pitchFamily="2" charset="2"/>
              <a:buChar char="§"/>
            </a:pPr>
            <a:r>
              <a:rPr lang="en-US" sz="2000" b="1" dirty="0" smtClean="0">
                <a:latin typeface="Georgia" pitchFamily="18" charset="0"/>
              </a:rPr>
              <a:t>Posters </a:t>
            </a:r>
            <a:r>
              <a:rPr lang="en-US" sz="2000" dirty="0" smtClean="0">
                <a:latin typeface="Georgia" pitchFamily="18" charset="0"/>
              </a:rPr>
              <a:t>in</a:t>
            </a:r>
          </a:p>
          <a:p>
            <a:pPr lvl="1" algn="just">
              <a:buFont typeface="Wingdings" panose="05000000000000000000" pitchFamily="2" charset="2"/>
              <a:buChar char="§"/>
            </a:pPr>
            <a:r>
              <a:rPr lang="en-US" sz="2000" dirty="0" smtClean="0">
                <a:latin typeface="Georgia" pitchFamily="18" charset="0"/>
              </a:rPr>
              <a:t>Colleges/universities</a:t>
            </a:r>
          </a:p>
          <a:p>
            <a:pPr lvl="1" algn="just">
              <a:buFont typeface="Wingdings" panose="05000000000000000000" pitchFamily="2" charset="2"/>
              <a:buChar char="§"/>
            </a:pPr>
            <a:r>
              <a:rPr lang="en-US" sz="2000" dirty="0" smtClean="0">
                <a:latin typeface="Georgia" pitchFamily="18" charset="0"/>
              </a:rPr>
              <a:t>Hostels, </a:t>
            </a:r>
          </a:p>
          <a:p>
            <a:pPr lvl="1" algn="just">
              <a:buFont typeface="Wingdings" panose="05000000000000000000" pitchFamily="2" charset="2"/>
              <a:buChar char="§"/>
            </a:pPr>
            <a:r>
              <a:rPr lang="en-US" sz="2000" dirty="0" smtClean="0">
                <a:latin typeface="Georgia" pitchFamily="18" charset="0"/>
              </a:rPr>
              <a:t>BMTC /KSRTC buses</a:t>
            </a:r>
          </a:p>
          <a:p>
            <a:pPr lvl="1" algn="just">
              <a:buFont typeface="Wingdings" panose="05000000000000000000" pitchFamily="2" charset="2"/>
              <a:buChar char="§"/>
            </a:pPr>
            <a:r>
              <a:rPr lang="en-US" sz="2000" dirty="0" smtClean="0">
                <a:latin typeface="Georgia" pitchFamily="18" charset="0"/>
              </a:rPr>
              <a:t>Bus /railway/metro stations</a:t>
            </a:r>
          </a:p>
          <a:p>
            <a:pPr lvl="1" algn="just">
              <a:buFont typeface="Wingdings" panose="05000000000000000000" pitchFamily="2" charset="2"/>
              <a:buChar char="§"/>
            </a:pPr>
            <a:r>
              <a:rPr lang="en-US" sz="2000" dirty="0" smtClean="0">
                <a:latin typeface="Georgia" pitchFamily="18" charset="0"/>
              </a:rPr>
              <a:t>GP, TP and department office premises</a:t>
            </a:r>
          </a:p>
          <a:p>
            <a:pPr lvl="1">
              <a:buFont typeface="Wingdings" panose="05000000000000000000" pitchFamily="2" charset="2"/>
              <a:buChar char="§"/>
            </a:pPr>
            <a:r>
              <a:rPr lang="en-US" sz="2000" dirty="0" smtClean="0">
                <a:latin typeface="Georgia" pitchFamily="18" charset="0"/>
              </a:rPr>
              <a:t>Common Service Centre(CSC) </a:t>
            </a:r>
          </a:p>
          <a:p>
            <a:pPr lvl="1">
              <a:buFont typeface="Wingdings" panose="05000000000000000000" pitchFamily="2" charset="2"/>
              <a:buChar char="§"/>
            </a:pPr>
            <a:r>
              <a:rPr lang="en-US" sz="2000" dirty="0" smtClean="0">
                <a:latin typeface="Georgia" pitchFamily="18" charset="0"/>
              </a:rPr>
              <a:t> </a:t>
            </a:r>
            <a:r>
              <a:rPr lang="en-US" sz="2000" dirty="0" err="1" smtClean="0">
                <a:latin typeface="Georgia" pitchFamily="18" charset="0"/>
              </a:rPr>
              <a:t>BangaloreOne</a:t>
            </a:r>
            <a:r>
              <a:rPr lang="en-US" sz="2000" dirty="0" smtClean="0">
                <a:latin typeface="Georgia" pitchFamily="18" charset="0"/>
              </a:rPr>
              <a:t> and </a:t>
            </a:r>
            <a:r>
              <a:rPr lang="en-US" sz="2000" dirty="0" err="1" smtClean="0">
                <a:latin typeface="Georgia" pitchFamily="18" charset="0"/>
              </a:rPr>
              <a:t>KarnatakaOne</a:t>
            </a:r>
            <a:r>
              <a:rPr lang="en-US" sz="2000" dirty="0" smtClean="0">
                <a:latin typeface="Georgia" pitchFamily="18" charset="0"/>
              </a:rPr>
              <a:t> </a:t>
            </a:r>
            <a:r>
              <a:rPr lang="en-US" sz="2000" dirty="0" err="1" smtClean="0">
                <a:latin typeface="Georgia" pitchFamily="18" charset="0"/>
              </a:rPr>
              <a:t>centres</a:t>
            </a:r>
            <a:endParaRPr lang="en-US" sz="2400" dirty="0" smtClean="0">
              <a:latin typeface="Georgia" pitchFamily="18" charset="0"/>
            </a:endParaRPr>
          </a:p>
          <a:p>
            <a:pPr>
              <a:lnSpc>
                <a:spcPct val="150000"/>
              </a:lnSpc>
              <a:buFont typeface="Wingdings" panose="05000000000000000000" pitchFamily="2" charset="2"/>
              <a:buChar char="§"/>
            </a:pPr>
            <a:r>
              <a:rPr lang="en-US" sz="2000" b="1" dirty="0" smtClean="0">
                <a:latin typeface="Georgia" pitchFamily="18" charset="0"/>
              </a:rPr>
              <a:t>Advertisement in News papers</a:t>
            </a:r>
            <a:endParaRPr lang="en-US" sz="2000" dirty="0" smtClean="0">
              <a:latin typeface="Georgia" pitchFamily="18" charset="0"/>
            </a:endParaRPr>
          </a:p>
          <a:p>
            <a:pPr lvl="0">
              <a:lnSpc>
                <a:spcPct val="150000"/>
              </a:lnSpc>
              <a:buFont typeface="Wingdings" panose="05000000000000000000" pitchFamily="2" charset="2"/>
              <a:buChar char="§"/>
            </a:pPr>
            <a:r>
              <a:rPr lang="en-US" sz="2000" b="1" dirty="0" smtClean="0">
                <a:latin typeface="Georgia" pitchFamily="18" charset="0"/>
              </a:rPr>
              <a:t>Awareness videos on social media on </a:t>
            </a:r>
          </a:p>
          <a:p>
            <a:pPr lvl="1" algn="just">
              <a:buFont typeface="Wingdings" panose="05000000000000000000" pitchFamily="2" charset="2"/>
              <a:buChar char="§"/>
            </a:pPr>
            <a:r>
              <a:rPr lang="en-US" sz="1800" dirty="0" smtClean="0">
                <a:latin typeface="Georgia" pitchFamily="18" charset="0"/>
              </a:rPr>
              <a:t>Online application submission on SSP portal.</a:t>
            </a:r>
          </a:p>
          <a:p>
            <a:pPr lvl="1" algn="just">
              <a:buFont typeface="Wingdings" panose="05000000000000000000" pitchFamily="2" charset="2"/>
              <a:buChar char="§"/>
            </a:pPr>
            <a:r>
              <a:rPr lang="en-US" sz="1800" dirty="0" smtClean="0">
                <a:latin typeface="Georgia" pitchFamily="18" charset="0"/>
              </a:rPr>
              <a:t>e-attestation process</a:t>
            </a:r>
          </a:p>
          <a:p>
            <a:pPr lvl="1" algn="just">
              <a:buFont typeface="Wingdings" panose="05000000000000000000" pitchFamily="2" charset="2"/>
              <a:buChar char="§"/>
            </a:pPr>
            <a:r>
              <a:rPr lang="en-US" sz="1800" dirty="0" smtClean="0">
                <a:latin typeface="Georgia" pitchFamily="18" charset="0"/>
              </a:rPr>
              <a:t>Bank account </a:t>
            </a:r>
            <a:r>
              <a:rPr lang="en-US" sz="1800" dirty="0" err="1" smtClean="0">
                <a:latin typeface="Georgia" pitchFamily="18" charset="0"/>
              </a:rPr>
              <a:t>Aadhaar</a:t>
            </a:r>
            <a:r>
              <a:rPr lang="en-US" sz="1800" dirty="0" smtClean="0">
                <a:latin typeface="Georgia" pitchFamily="18" charset="0"/>
              </a:rPr>
              <a:t>  Seeding  process.</a:t>
            </a:r>
          </a:p>
          <a:p>
            <a:pPr lvl="1">
              <a:lnSpc>
                <a:spcPct val="150000"/>
              </a:lnSpc>
              <a:buFont typeface="Wingdings" panose="05000000000000000000" pitchFamily="2" charset="2"/>
              <a:buChar char="§"/>
            </a:pPr>
            <a:endParaRPr lang="en-US" sz="1700" dirty="0" smtClean="0">
              <a:latin typeface="Georgia" pitchFamily="18" charset="0"/>
            </a:endParaRPr>
          </a:p>
          <a:p>
            <a:pPr>
              <a:lnSpc>
                <a:spcPct val="150000"/>
              </a:lnSpc>
              <a:buNone/>
            </a:pPr>
            <a:endParaRPr lang="en-US" sz="1800" dirty="0" smtClean="0">
              <a:latin typeface="Georgia" pitchFamily="18" charset="0"/>
            </a:endParaRPr>
          </a:p>
          <a:p>
            <a:pPr>
              <a:lnSpc>
                <a:spcPct val="150000"/>
              </a:lnSpc>
            </a:pPr>
            <a:endParaRPr lang="en-US" sz="1800" dirty="0"/>
          </a:p>
        </p:txBody>
      </p:sp>
      <p:sp>
        <p:nvSpPr>
          <p:cNvPr id="4" name="Slide Number Placeholder 3"/>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Facility for students</a:t>
            </a:r>
            <a:endParaRPr lang="en-US" sz="4000" b="1" dirty="0"/>
          </a:p>
        </p:txBody>
      </p:sp>
      <p:sp>
        <p:nvSpPr>
          <p:cNvPr id="3" name="Content Placeholder 2"/>
          <p:cNvSpPr>
            <a:spLocks noGrp="1"/>
          </p:cNvSpPr>
          <p:nvPr>
            <p:ph sz="quarter" idx="1"/>
          </p:nvPr>
        </p:nvSpPr>
        <p:spPr/>
        <p:txBody>
          <a:bodyPr>
            <a:normAutofit fontScale="70000" lnSpcReduction="20000"/>
          </a:bodyPr>
          <a:lstStyle/>
          <a:p>
            <a:pPr>
              <a:lnSpc>
                <a:spcPct val="170000"/>
              </a:lnSpc>
              <a:buFont typeface="Wingdings" panose="05000000000000000000" pitchFamily="2" charset="2"/>
              <a:buChar char="§"/>
            </a:pPr>
            <a:r>
              <a:rPr lang="en-US" sz="3100" dirty="0" smtClean="0">
                <a:latin typeface="Georgia" pitchFamily="18" charset="0"/>
              </a:rPr>
              <a:t>Students can avail the services of the following to apply for e-attestation and scholarship</a:t>
            </a:r>
          </a:p>
          <a:p>
            <a:pPr lvl="2">
              <a:lnSpc>
                <a:spcPct val="170000"/>
              </a:lnSpc>
              <a:buFont typeface="Wingdings" panose="05000000000000000000" pitchFamily="2" charset="2"/>
              <a:buChar char="§"/>
            </a:pPr>
            <a:r>
              <a:rPr lang="en-US" sz="2800" dirty="0" smtClean="0">
                <a:latin typeface="Georgia" pitchFamily="18" charset="0"/>
              </a:rPr>
              <a:t>Common Service Centre(CSC)/Village Level Entrepreneurs, </a:t>
            </a:r>
          </a:p>
          <a:p>
            <a:pPr lvl="2">
              <a:lnSpc>
                <a:spcPct val="170000"/>
              </a:lnSpc>
              <a:buFont typeface="Wingdings" panose="05000000000000000000" pitchFamily="2" charset="2"/>
              <a:buChar char="§"/>
            </a:pPr>
            <a:r>
              <a:rPr lang="en-US" sz="2800" dirty="0" smtClean="0">
                <a:latin typeface="Georgia" pitchFamily="18" charset="0"/>
              </a:rPr>
              <a:t>  Bangalore one and Karnataka one agencies</a:t>
            </a:r>
          </a:p>
          <a:p>
            <a:pPr lvl="2">
              <a:lnSpc>
                <a:spcPct val="170000"/>
              </a:lnSpc>
              <a:buFont typeface="Wingdings" panose="05000000000000000000" pitchFamily="2" charset="2"/>
              <a:buChar char="§"/>
            </a:pPr>
            <a:r>
              <a:rPr lang="en-US" sz="2800" dirty="0" smtClean="0">
                <a:latin typeface="Georgia" pitchFamily="18" charset="0"/>
              </a:rPr>
              <a:t>College digital libraries</a:t>
            </a:r>
          </a:p>
          <a:p>
            <a:pPr algn="just">
              <a:lnSpc>
                <a:spcPct val="170000"/>
              </a:lnSpc>
              <a:buFont typeface="Wingdings" pitchFamily="2" charset="2"/>
              <a:buChar char="§"/>
            </a:pPr>
            <a:r>
              <a:rPr lang="en-US" sz="3400" dirty="0" smtClean="0">
                <a:latin typeface="Georgia" pitchFamily="18" charset="0"/>
              </a:rPr>
              <a:t> The Universities / colleges will extend their                e-facilities to students in applying for e-attestation and scholarship application process.</a:t>
            </a:r>
          </a:p>
        </p:txBody>
      </p:sp>
      <p:sp>
        <p:nvSpPr>
          <p:cNvPr id="4" name="Slide Number Placeholder 3"/>
          <p:cNvSpPr>
            <a:spLocks noGrp="1"/>
          </p:cNvSpPr>
          <p:nvPr>
            <p:ph type="sldNum" sz="quarter" idx="15"/>
          </p:nvPr>
        </p:nvSpPr>
        <p:spPr>
          <a:xfrm>
            <a:off x="8129016" y="5734050"/>
            <a:ext cx="609600" cy="521208"/>
          </a:xfrm>
          <a:prstGeom prst="rect">
            <a:avLst/>
          </a:prstGeom>
        </p:spPr>
        <p:txBody>
          <a:bodyPr/>
          <a:lstStyle/>
          <a:p>
            <a:fld id="{5E10FE21-49AA-4EE0-9C39-0EECC5708FC2}"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355</TotalTime>
  <Words>2724</Words>
  <Application>Microsoft Office PowerPoint</Application>
  <PresentationFormat>On-screen Show (4:3)</PresentationFormat>
  <Paragraphs>333</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Oriel</vt:lpstr>
      <vt:lpstr>STATE SCHOLARSHIP PORTAL  </vt:lpstr>
      <vt:lpstr>State Scholarship portal</vt:lpstr>
      <vt:lpstr>Salient features of Post-matric Scholarship application</vt:lpstr>
      <vt:lpstr>Post-matric scholarship - application development status</vt:lpstr>
      <vt:lpstr>E-ATTESTATION - A big leap towards paperless &amp; transparent administration.</vt:lpstr>
      <vt:lpstr>e-Attestation software development and training</vt:lpstr>
      <vt:lpstr>The sponsoring departments </vt:lpstr>
      <vt:lpstr>Publicity:</vt:lpstr>
      <vt:lpstr>Facility for students</vt:lpstr>
      <vt:lpstr>Launch of Portals</vt:lpstr>
      <vt:lpstr>Eligibility Criteria</vt:lpstr>
      <vt:lpstr>Slide 12</vt:lpstr>
      <vt:lpstr>Slide 13</vt:lpstr>
      <vt:lpstr>Slide 14</vt:lpstr>
      <vt:lpstr>Slide 15</vt:lpstr>
      <vt:lpstr>Slide 16</vt:lpstr>
      <vt:lpstr>    Step by Step Instructions for Students to get documents E-Attested  </vt:lpstr>
      <vt:lpstr>Step 2:  </vt:lpstr>
      <vt:lpstr>Step 3: </vt:lpstr>
      <vt:lpstr>Step 4:  </vt:lpstr>
      <vt:lpstr>Step 5:  </vt:lpstr>
      <vt:lpstr>Slide 22</vt:lpstr>
      <vt:lpstr>Slide 23</vt:lpstr>
      <vt:lpstr>Slide 24</vt:lpstr>
      <vt:lpstr>Slide 25</vt:lpstr>
      <vt:lpstr>Step 7:  </vt:lpstr>
      <vt:lpstr>Slide 27</vt:lpstr>
      <vt:lpstr>Slide 28</vt:lpstr>
      <vt:lpstr>Slide 29</vt:lpstr>
      <vt:lpstr>Slide 30</vt:lpstr>
      <vt:lpstr>Slide 31</vt:lpstr>
      <vt:lpstr>Slide 32</vt:lpstr>
      <vt:lpstr>Step 14 : </vt:lpstr>
      <vt:lpstr>Step 15: </vt:lpstr>
      <vt:lpstr>Step by Step Instructions for e-attestation officers</vt:lpstr>
      <vt:lpstr>Slide 36</vt:lpstr>
      <vt:lpstr>Slide 37</vt:lpstr>
      <vt:lpstr>Slide 38</vt:lpstr>
      <vt:lpstr>Slide 39</vt:lpstr>
      <vt:lpstr>Slide 40</vt:lpstr>
      <vt:lpstr>Slide 41</vt:lpstr>
      <vt:lpstr>Slide 42</vt:lpstr>
      <vt:lpstr>Slide 43</vt:lpstr>
      <vt:lpstr>Slide 44</vt:lpstr>
      <vt:lpstr>Slide 45</vt:lpstr>
      <vt:lpstr>Slide 46</vt:lpstr>
      <vt:lpstr>Publicity at Universities/Colleges </vt:lpstr>
      <vt:lpstr>Checklist for the principals/attestation offices   </vt:lpstr>
      <vt:lpstr>Checklist (Cont..)</vt:lpstr>
      <vt:lpstr>Statistics of the e-attestation activity</vt:lpstr>
      <vt:lpstr>Reports showing approved/pending by e-attestation officers </vt:lpstr>
      <vt:lpstr>Reports showing pending by e-attestation officers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SCHOLARSHIP PORTAL</dc:title>
  <dc:creator>Admin</dc:creator>
  <cp:lastModifiedBy>Shreevyas</cp:lastModifiedBy>
  <cp:revision>85</cp:revision>
  <dcterms:created xsi:type="dcterms:W3CDTF">2019-10-22T13:42:20Z</dcterms:created>
  <dcterms:modified xsi:type="dcterms:W3CDTF">2019-10-29T12:58:25Z</dcterms:modified>
</cp:coreProperties>
</file>